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90" r:id="rId18"/>
    <p:sldId id="29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7" d="100"/>
          <a:sy n="77" d="100"/>
        </p:scale>
        <p:origin x="91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accent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solidFill>
              </a:defRPr>
            </a:lvl1pPr>
          </a:lstStyle>
          <a:p>
            <a:fld id="{F7FF5B78-F656-4339-9455-7D88F675E28E}" type="datetimeFigureOut">
              <a:rPr lang="en-IN" smtClean="0"/>
              <a:t>13-07-2025</a:t>
            </a:fld>
            <a:endParaRPr lang="en-IN"/>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4EF395DD-6FA1-4E2F-9663-7F369E45B5A9}"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728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F5B78-F656-4339-9455-7D88F675E28E}" type="datetimeFigureOut">
              <a:rPr lang="en-IN" smtClean="0"/>
              <a:t>13-07-2025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F395DD-6FA1-4E2F-9663-7F369E45B5A9}" type="slidenum">
              <a:rPr lang="en-IN" smtClean="0"/>
              <a:t>‹#›</a:t>
            </a:fld>
            <a:endParaRPr lang="en-IN"/>
          </a:p>
        </p:txBody>
      </p:sp>
    </p:spTree>
    <p:extLst>
      <p:ext uri="{BB962C8B-B14F-4D97-AF65-F5344CB8AC3E}">
        <p14:creationId xmlns:p14="http://schemas.microsoft.com/office/powerpoint/2010/main" val="3046750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F5B78-F656-4339-9455-7D88F675E28E}" type="datetimeFigureOut">
              <a:rPr lang="en-IN" smtClean="0"/>
              <a:t>13-07-2025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F395DD-6FA1-4E2F-9663-7F369E45B5A9}" type="slidenum">
              <a:rPr lang="en-IN" smtClean="0"/>
              <a:t>‹#›</a:t>
            </a:fld>
            <a:endParaRPr lang="en-IN"/>
          </a:p>
        </p:txBody>
      </p:sp>
    </p:spTree>
    <p:extLst>
      <p:ext uri="{BB962C8B-B14F-4D97-AF65-F5344CB8AC3E}">
        <p14:creationId xmlns:p14="http://schemas.microsoft.com/office/powerpoint/2010/main" val="4238142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F5B78-F656-4339-9455-7D88F675E28E}" type="datetimeFigureOut">
              <a:rPr lang="en-IN" smtClean="0"/>
              <a:t>13-07-2025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F395DD-6FA1-4E2F-9663-7F369E45B5A9}" type="slidenum">
              <a:rPr lang="en-IN" smtClean="0"/>
              <a:t>‹#›</a:t>
            </a:fld>
            <a:endParaRPr lang="en-IN"/>
          </a:p>
        </p:txBody>
      </p:sp>
    </p:spTree>
    <p:extLst>
      <p:ext uri="{BB962C8B-B14F-4D97-AF65-F5344CB8AC3E}">
        <p14:creationId xmlns:p14="http://schemas.microsoft.com/office/powerpoint/2010/main" val="2696078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marL="0" algn="ctr" defTabSz="914400" rtl="0" eaLnBrk="1" latinLnBrk="0" hangingPunct="1">
              <a:lnSpc>
                <a:spcPct val="85000"/>
              </a:lnSpc>
              <a:spcBef>
                <a:spcPct val="0"/>
              </a:spcBef>
              <a:buNone/>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Corbel" pitchFamily="34" charset="0"/>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F5B78-F656-4339-9455-7D88F675E28E}" type="datetimeFigureOut">
              <a:rPr lang="en-IN" smtClean="0"/>
              <a:t>13-07-2025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F395DD-6FA1-4E2F-9663-7F369E45B5A9}"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603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FF5B78-F656-4339-9455-7D88F675E28E}" type="datetimeFigureOut">
              <a:rPr lang="en-IN" smtClean="0"/>
              <a:t>13-07-2025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EF395DD-6FA1-4E2F-9663-7F369E45B5A9}" type="slidenum">
              <a:rPr lang="en-IN" smtClean="0"/>
              <a:t>‹#›</a:t>
            </a:fld>
            <a:endParaRPr lang="en-IN"/>
          </a:p>
        </p:txBody>
      </p:sp>
    </p:spTree>
    <p:extLst>
      <p:ext uri="{BB962C8B-B14F-4D97-AF65-F5344CB8AC3E}">
        <p14:creationId xmlns:p14="http://schemas.microsoft.com/office/powerpoint/2010/main" val="2068168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FF5B78-F656-4339-9455-7D88F675E28E}" type="datetimeFigureOut">
              <a:rPr lang="en-IN" smtClean="0"/>
              <a:t>13-07-2025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EF395DD-6FA1-4E2F-9663-7F369E45B5A9}" type="slidenum">
              <a:rPr lang="en-IN" smtClean="0"/>
              <a:t>‹#›</a:t>
            </a:fld>
            <a:endParaRPr lang="en-IN"/>
          </a:p>
        </p:txBody>
      </p:sp>
    </p:spTree>
    <p:extLst>
      <p:ext uri="{BB962C8B-B14F-4D97-AF65-F5344CB8AC3E}">
        <p14:creationId xmlns:p14="http://schemas.microsoft.com/office/powerpoint/2010/main" val="3203270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FF5B78-F656-4339-9455-7D88F675E28E}" type="datetimeFigureOut">
              <a:rPr lang="en-IN" smtClean="0"/>
              <a:t>13-07-2025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EF395DD-6FA1-4E2F-9663-7F369E45B5A9}" type="slidenum">
              <a:rPr lang="en-IN" smtClean="0"/>
              <a:t>‹#›</a:t>
            </a:fld>
            <a:endParaRPr lang="en-IN"/>
          </a:p>
        </p:txBody>
      </p:sp>
    </p:spTree>
    <p:extLst>
      <p:ext uri="{BB962C8B-B14F-4D97-AF65-F5344CB8AC3E}">
        <p14:creationId xmlns:p14="http://schemas.microsoft.com/office/powerpoint/2010/main" val="692009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FF5B78-F656-4339-9455-7D88F675E28E}" type="datetimeFigureOut">
              <a:rPr lang="en-IN" smtClean="0"/>
              <a:t>13-07-2025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EF395DD-6FA1-4E2F-9663-7F369E45B5A9}" type="slidenum">
              <a:rPr lang="en-IN" smtClean="0"/>
              <a:t>‹#›</a:t>
            </a:fld>
            <a:endParaRPr lang="en-IN"/>
          </a:p>
        </p:txBody>
      </p:sp>
    </p:spTree>
    <p:extLst>
      <p:ext uri="{BB962C8B-B14F-4D97-AF65-F5344CB8AC3E}">
        <p14:creationId xmlns:p14="http://schemas.microsoft.com/office/powerpoint/2010/main" val="3578699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FF5B78-F656-4339-9455-7D88F675E28E}" type="datetimeFigureOut">
              <a:rPr lang="en-IN" smtClean="0"/>
              <a:t>13-07-2025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EF395DD-6FA1-4E2F-9663-7F369E45B5A9}" type="slidenum">
              <a:rPr lang="en-IN" smtClean="0"/>
              <a:t>‹#›</a:t>
            </a:fld>
            <a:endParaRPr lang="en-IN"/>
          </a:p>
        </p:txBody>
      </p:sp>
    </p:spTree>
    <p:extLst>
      <p:ext uri="{BB962C8B-B14F-4D97-AF65-F5344CB8AC3E}">
        <p14:creationId xmlns:p14="http://schemas.microsoft.com/office/powerpoint/2010/main" val="2310660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FF5B78-F656-4339-9455-7D88F675E28E}" type="datetimeFigureOut">
              <a:rPr lang="en-IN" smtClean="0"/>
              <a:t>13-07-2025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EF395DD-6FA1-4E2F-9663-7F369E45B5A9}" type="slidenum">
              <a:rPr lang="en-IN" smtClean="0"/>
              <a:t>‹#›</a:t>
            </a:fld>
            <a:endParaRPr lang="en-IN"/>
          </a:p>
        </p:txBody>
      </p:sp>
    </p:spTree>
    <p:extLst>
      <p:ext uri="{BB962C8B-B14F-4D97-AF65-F5344CB8AC3E}">
        <p14:creationId xmlns:p14="http://schemas.microsoft.com/office/powerpoint/2010/main" val="3153419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F7FF5B78-F656-4339-9455-7D88F675E28E}" type="datetimeFigureOut">
              <a:rPr lang="en-IN" smtClean="0"/>
              <a:t>13-07-2025</a:t>
            </a:fld>
            <a:endParaRPr lang="en-IN"/>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4EF395DD-6FA1-4E2F-9663-7F369E45B5A9}" type="slidenum">
              <a:rPr lang="en-IN" smtClean="0"/>
              <a:t>‹#›</a:t>
            </a:fld>
            <a:endParaRPr lang="en-IN"/>
          </a:p>
        </p:txBody>
      </p:sp>
    </p:spTree>
    <p:extLst>
      <p:ext uri="{BB962C8B-B14F-4D97-AF65-F5344CB8AC3E}">
        <p14:creationId xmlns:p14="http://schemas.microsoft.com/office/powerpoint/2010/main" val="922417110"/>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doi.org/10.1186/s40494-024-01438-4" TargetMode="Externa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2A851221-9FE6-966C-782D-1CDCA59AD8A4}"/>
              </a:ext>
            </a:extLst>
          </p:cNvPr>
          <p:cNvSpPr txBox="1">
            <a:spLocks/>
          </p:cNvSpPr>
          <p:nvPr/>
        </p:nvSpPr>
        <p:spPr>
          <a:xfrm>
            <a:off x="723900" y="2814730"/>
            <a:ext cx="10744200" cy="874598"/>
          </a:xfrm>
          <a:prstGeom prst="rect">
            <a:avLst/>
          </a:prstGeom>
        </p:spPr>
        <p:txBody>
          <a:bodyPr vert="horz" wrap="square" lIns="0" tIns="12700" rIns="0" bIns="0" rtlCol="0" anchor="b">
            <a:spAutoFit/>
          </a:bodyPr>
          <a:lstStyle>
            <a:lvl1pPr algn="ctr" defTabSz="914400" rtl="0" eaLnBrk="1" latinLnBrk="0" hangingPunct="1">
              <a:lnSpc>
                <a:spcPct val="85000"/>
              </a:lnSpc>
              <a:spcBef>
                <a:spcPct val="0"/>
              </a:spcBef>
              <a:buNone/>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mj-lt"/>
                <a:ea typeface="+mn-ea"/>
                <a:cs typeface="+mn-cs"/>
              </a:defRPr>
            </a:lvl1pPr>
          </a:lstStyle>
          <a:p>
            <a:pPr marL="12700">
              <a:lnSpc>
                <a:spcPct val="100000"/>
              </a:lnSpc>
              <a:spcBef>
                <a:spcPts val="100"/>
              </a:spcBef>
            </a:pPr>
            <a:r>
              <a:rPr lang="en-US" sz="2800" dirty="0">
                <a:solidFill>
                  <a:schemeClr val="tx1"/>
                </a:solidFill>
                <a:effectLst/>
                <a:latin typeface="Arial" panose="020B0604020202020204" pitchFamily="34" charset="0"/>
                <a:cs typeface="Arial" panose="020B0604020202020204" pitchFamily="34" charset="0"/>
              </a:rPr>
              <a:t>Deep Learning Based Approach for Tamil Palm leaf Manuscript Recognition</a:t>
            </a:r>
          </a:p>
        </p:txBody>
      </p:sp>
    </p:spTree>
    <p:extLst>
      <p:ext uri="{BB962C8B-B14F-4D97-AF65-F5344CB8AC3E}">
        <p14:creationId xmlns:p14="http://schemas.microsoft.com/office/powerpoint/2010/main" val="879978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28B94CC-C145-80BD-4EE8-80F22AD8FAF1}"/>
              </a:ext>
            </a:extLst>
          </p:cNvPr>
          <p:cNvGraphicFramePr>
            <a:graphicFrameLocks noGrp="1"/>
          </p:cNvGraphicFramePr>
          <p:nvPr>
            <p:extLst>
              <p:ext uri="{D42A27DB-BD31-4B8C-83A1-F6EECF244321}">
                <p14:modId xmlns:p14="http://schemas.microsoft.com/office/powerpoint/2010/main" val="1618629545"/>
              </p:ext>
            </p:extLst>
          </p:nvPr>
        </p:nvGraphicFramePr>
        <p:xfrm>
          <a:off x="1066800" y="908957"/>
          <a:ext cx="9296400" cy="5426529"/>
        </p:xfrm>
        <a:graphic>
          <a:graphicData uri="http://schemas.openxmlformats.org/drawingml/2006/table">
            <a:tbl>
              <a:tblPr firstRow="1" bandRow="1">
                <a:tableStyleId>{5940675A-B579-460E-94D1-54222C63F5DA}</a:tableStyleId>
              </a:tblPr>
              <a:tblGrid>
                <a:gridCol w="2133600">
                  <a:extLst>
                    <a:ext uri="{9D8B030D-6E8A-4147-A177-3AD203B41FA5}">
                      <a16:colId xmlns:a16="http://schemas.microsoft.com/office/drawing/2014/main" val="2623713929"/>
                    </a:ext>
                  </a:extLst>
                </a:gridCol>
                <a:gridCol w="3733800">
                  <a:extLst>
                    <a:ext uri="{9D8B030D-6E8A-4147-A177-3AD203B41FA5}">
                      <a16:colId xmlns:a16="http://schemas.microsoft.com/office/drawing/2014/main" val="95861858"/>
                    </a:ext>
                  </a:extLst>
                </a:gridCol>
                <a:gridCol w="3429000">
                  <a:extLst>
                    <a:ext uri="{9D8B030D-6E8A-4147-A177-3AD203B41FA5}">
                      <a16:colId xmlns:a16="http://schemas.microsoft.com/office/drawing/2014/main" val="3239372129"/>
                    </a:ext>
                  </a:extLst>
                </a:gridCol>
              </a:tblGrid>
              <a:tr h="1681843">
                <a:tc>
                  <a:txBody>
                    <a:bodyPr/>
                    <a:lstStyle/>
                    <a:p>
                      <a:pPr algn="ctr">
                        <a:lnSpc>
                          <a:spcPct val="107000"/>
                        </a:lnSpc>
                        <a:spcAft>
                          <a:spcPts val="800"/>
                        </a:spcAft>
                        <a:buNone/>
                      </a:pPr>
                      <a:r>
                        <a:rPr lang="en-IN" sz="1600" kern="100" dirty="0">
                          <a:effectLst/>
                          <a:latin typeface="Arial" panose="020B0604020202020204" pitchFamily="34" charset="0"/>
                          <a:ea typeface="Calibri" panose="020F0502020204030204" pitchFamily="34" charset="0"/>
                          <a:cs typeface="Arial" panose="020B0604020202020204" pitchFamily="34" charset="0"/>
                        </a:rPr>
                        <a:t>Cleaned</a:t>
                      </a:r>
                    </a:p>
                  </a:txBody>
                  <a:tcPr marL="68580" marR="68580" marT="0" marB="0"/>
                </a:tc>
                <a:tc>
                  <a:txBody>
                    <a:bodyPr/>
                    <a:lstStyle/>
                    <a:p>
                      <a:pPr>
                        <a:lnSpc>
                          <a:spcPct val="107000"/>
                        </a:lnSpc>
                        <a:spcAft>
                          <a:spcPts val="800"/>
                        </a:spcAft>
                        <a:buNone/>
                      </a:pPr>
                      <a:r>
                        <a:rPr lang="en-IN" sz="1600" kern="100" dirty="0">
                          <a:effectLst/>
                          <a:latin typeface="Arial" panose="020B0604020202020204" pitchFamily="34" charset="0"/>
                          <a:ea typeface="Calibri" panose="020F0502020204030204" pitchFamily="34" charset="0"/>
                          <a:cs typeface="Arial" panose="020B0604020202020204" pitchFamily="34" charset="0"/>
                        </a:rPr>
                        <a:t>Morphological operations and small component removal to eliminate residual noise and artifacts</a:t>
                      </a:r>
                    </a:p>
                  </a:txBody>
                  <a:tcPr marL="68580" marR="68580" marT="0" marB="0"/>
                </a:tc>
                <a:tc>
                  <a:txBody>
                    <a:bodyPr/>
                    <a:lstStyle/>
                    <a:p>
                      <a:endParaRPr lang="en-IN" dirty="0"/>
                    </a:p>
                  </a:txBody>
                  <a:tcPr/>
                </a:tc>
                <a:extLst>
                  <a:ext uri="{0D108BD9-81ED-4DB2-BD59-A6C34878D82A}">
                    <a16:rowId xmlns:a16="http://schemas.microsoft.com/office/drawing/2014/main" val="1180360060"/>
                  </a:ext>
                </a:extLst>
              </a:tr>
              <a:tr h="1885043">
                <a:tc>
                  <a:txBody>
                    <a:bodyPr/>
                    <a:lstStyle/>
                    <a:p>
                      <a:pPr algn="ctr">
                        <a:lnSpc>
                          <a:spcPct val="107000"/>
                        </a:lnSpc>
                        <a:spcAft>
                          <a:spcPts val="800"/>
                        </a:spcAft>
                        <a:buNone/>
                      </a:pPr>
                      <a:r>
                        <a:rPr lang="en-IN" sz="1600" kern="100" dirty="0">
                          <a:effectLst/>
                          <a:latin typeface="Arial" panose="020B0604020202020204" pitchFamily="34" charset="0"/>
                          <a:ea typeface="Calibri" panose="020F0502020204030204" pitchFamily="34" charset="0"/>
                          <a:cs typeface="Arial" panose="020B0604020202020204" pitchFamily="34" charset="0"/>
                        </a:rPr>
                        <a:t>FSRCNN for Resolution</a:t>
                      </a:r>
                    </a:p>
                  </a:txBody>
                  <a:tcPr marL="68580" marR="68580" marT="0" marB="0"/>
                </a:tc>
                <a:tc>
                  <a:txBody>
                    <a:bodyPr/>
                    <a:lstStyle/>
                    <a:p>
                      <a:pPr>
                        <a:lnSpc>
                          <a:spcPct val="107000"/>
                        </a:lnSpc>
                        <a:spcAft>
                          <a:spcPts val="800"/>
                        </a:spcAft>
                        <a:buNone/>
                      </a:pPr>
                      <a:r>
                        <a:rPr lang="en-IN" sz="1600" kern="100" dirty="0">
                          <a:effectLst/>
                          <a:latin typeface="Arial" panose="020B0604020202020204" pitchFamily="34" charset="0"/>
                          <a:ea typeface="Calibri" panose="020F0502020204030204" pitchFamily="34" charset="0"/>
                          <a:cs typeface="Arial" panose="020B0604020202020204" pitchFamily="34" charset="0"/>
                        </a:rPr>
                        <a:t>Application of Fast Super-Resolution Convolutional Neural Network (4 times) to enhance spatial resolution and restore fine details</a:t>
                      </a:r>
                    </a:p>
                  </a:txBody>
                  <a:tcPr marL="68580" marR="68580" marT="0" marB="0"/>
                </a:tc>
                <a:tc>
                  <a:txBody>
                    <a:bodyPr/>
                    <a:lstStyle/>
                    <a:p>
                      <a:endParaRPr lang="en-IN" dirty="0"/>
                    </a:p>
                  </a:txBody>
                  <a:tcPr/>
                </a:tc>
                <a:extLst>
                  <a:ext uri="{0D108BD9-81ED-4DB2-BD59-A6C34878D82A}">
                    <a16:rowId xmlns:a16="http://schemas.microsoft.com/office/drawing/2014/main" val="1619380143"/>
                  </a:ext>
                </a:extLst>
              </a:tr>
              <a:tr h="1859643">
                <a:tc>
                  <a:txBody>
                    <a:bodyPr/>
                    <a:lstStyle/>
                    <a:p>
                      <a:pPr algn="ctr">
                        <a:lnSpc>
                          <a:spcPct val="107000"/>
                        </a:lnSpc>
                        <a:spcAft>
                          <a:spcPts val="800"/>
                        </a:spcAft>
                        <a:buNone/>
                      </a:pPr>
                      <a:r>
                        <a:rPr lang="en-IN" sz="1600" kern="100" dirty="0">
                          <a:effectLst/>
                          <a:latin typeface="Arial" panose="020B0604020202020204" pitchFamily="34" charset="0"/>
                          <a:ea typeface="Calibri" panose="020F0502020204030204" pitchFamily="34" charset="0"/>
                          <a:cs typeface="Arial" panose="020B0604020202020204" pitchFamily="34" charset="0"/>
                        </a:rPr>
                        <a:t>Bounding Box</a:t>
                      </a:r>
                    </a:p>
                  </a:txBody>
                  <a:tcPr marL="68580" marR="68580" marT="0" marB="0"/>
                </a:tc>
                <a:tc>
                  <a:txBody>
                    <a:bodyPr/>
                    <a:lstStyle/>
                    <a:p>
                      <a:pPr>
                        <a:lnSpc>
                          <a:spcPct val="107000"/>
                        </a:lnSpc>
                        <a:spcAft>
                          <a:spcPts val="800"/>
                        </a:spcAft>
                        <a:buNone/>
                      </a:pPr>
                      <a:r>
                        <a:rPr lang="en-IN" sz="1600" kern="100" dirty="0">
                          <a:effectLst/>
                          <a:latin typeface="Arial" panose="020B0604020202020204" pitchFamily="34" charset="0"/>
                          <a:ea typeface="Calibri" panose="020F0502020204030204" pitchFamily="34" charset="0"/>
                          <a:cs typeface="Arial" panose="020B0604020202020204" pitchFamily="34" charset="0"/>
                        </a:rPr>
                        <a:t>Detection and annotation of individual character regions using bounding boxes on contour detection</a:t>
                      </a:r>
                    </a:p>
                  </a:txBody>
                  <a:tcPr marL="68580" marR="68580" marT="0" marB="0"/>
                </a:tc>
                <a:tc>
                  <a:txBody>
                    <a:bodyPr/>
                    <a:lstStyle/>
                    <a:p>
                      <a:endParaRPr lang="en-IN" dirty="0"/>
                    </a:p>
                  </a:txBody>
                  <a:tcPr/>
                </a:tc>
                <a:extLst>
                  <a:ext uri="{0D108BD9-81ED-4DB2-BD59-A6C34878D82A}">
                    <a16:rowId xmlns:a16="http://schemas.microsoft.com/office/drawing/2014/main" val="2275385359"/>
                  </a:ext>
                </a:extLst>
              </a:tr>
            </a:tbl>
          </a:graphicData>
        </a:graphic>
      </p:graphicFrame>
      <p:pic>
        <p:nvPicPr>
          <p:cNvPr id="4" name="Picture 3">
            <a:extLst>
              <a:ext uri="{FF2B5EF4-FFF2-40B4-BE49-F238E27FC236}">
                <a16:creationId xmlns:a16="http://schemas.microsoft.com/office/drawing/2014/main" id="{51E79308-D367-A8C3-795A-C7C73BF65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3233" y="1066023"/>
            <a:ext cx="2895600" cy="1383650"/>
          </a:xfrm>
          <a:prstGeom prst="rect">
            <a:avLst/>
          </a:prstGeom>
          <a:ln>
            <a:solidFill>
              <a:schemeClr val="tx1"/>
            </a:solidFill>
          </a:ln>
        </p:spPr>
      </p:pic>
      <p:pic>
        <p:nvPicPr>
          <p:cNvPr id="5" name="Picture 4">
            <a:extLst>
              <a:ext uri="{FF2B5EF4-FFF2-40B4-BE49-F238E27FC236}">
                <a16:creationId xmlns:a16="http://schemas.microsoft.com/office/drawing/2014/main" id="{5771BA2A-FA18-DF52-C442-D5BC05E37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233" y="2798794"/>
            <a:ext cx="2925147" cy="1395316"/>
          </a:xfrm>
          <a:prstGeom prst="rect">
            <a:avLst/>
          </a:prstGeom>
          <a:ln>
            <a:solidFill>
              <a:schemeClr val="tx1"/>
            </a:solidFill>
          </a:ln>
        </p:spPr>
      </p:pic>
      <p:pic>
        <p:nvPicPr>
          <p:cNvPr id="6" name="Picture 5">
            <a:extLst>
              <a:ext uri="{FF2B5EF4-FFF2-40B4-BE49-F238E27FC236}">
                <a16:creationId xmlns:a16="http://schemas.microsoft.com/office/drawing/2014/main" id="{D163156E-D91C-F902-D705-862325154F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3233" y="4591049"/>
            <a:ext cx="2895600" cy="1395316"/>
          </a:xfrm>
          <a:prstGeom prst="rect">
            <a:avLst/>
          </a:prstGeom>
          <a:ln>
            <a:solidFill>
              <a:schemeClr val="tx1"/>
            </a:solidFill>
          </a:ln>
        </p:spPr>
      </p:pic>
    </p:spTree>
    <p:extLst>
      <p:ext uri="{BB962C8B-B14F-4D97-AF65-F5344CB8AC3E}">
        <p14:creationId xmlns:p14="http://schemas.microsoft.com/office/powerpoint/2010/main" val="2715050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84F41352-EB78-D161-975A-1A099B8F1DB3}"/>
              </a:ext>
            </a:extLst>
          </p:cNvPr>
          <p:cNvGraphicFramePr>
            <a:graphicFrameLocks noGrp="1"/>
          </p:cNvGraphicFramePr>
          <p:nvPr>
            <p:extLst>
              <p:ext uri="{D42A27DB-BD31-4B8C-83A1-F6EECF244321}">
                <p14:modId xmlns:p14="http://schemas.microsoft.com/office/powerpoint/2010/main" val="3238282942"/>
              </p:ext>
            </p:extLst>
          </p:nvPr>
        </p:nvGraphicFramePr>
        <p:xfrm>
          <a:off x="914400" y="1506723"/>
          <a:ext cx="9448800" cy="3844554"/>
        </p:xfrm>
        <a:graphic>
          <a:graphicData uri="http://schemas.openxmlformats.org/drawingml/2006/table">
            <a:tbl>
              <a:tblPr firstRow="1" bandRow="1">
                <a:tableStyleId>{5940675A-B579-460E-94D1-54222C63F5DA}</a:tableStyleId>
              </a:tblPr>
              <a:tblGrid>
                <a:gridCol w="2468071">
                  <a:extLst>
                    <a:ext uri="{9D8B030D-6E8A-4147-A177-3AD203B41FA5}">
                      <a16:colId xmlns:a16="http://schemas.microsoft.com/office/drawing/2014/main" val="2711220600"/>
                    </a:ext>
                  </a:extLst>
                </a:gridCol>
                <a:gridCol w="3382170">
                  <a:extLst>
                    <a:ext uri="{9D8B030D-6E8A-4147-A177-3AD203B41FA5}">
                      <a16:colId xmlns:a16="http://schemas.microsoft.com/office/drawing/2014/main" val="202838494"/>
                    </a:ext>
                  </a:extLst>
                </a:gridCol>
                <a:gridCol w="3598559">
                  <a:extLst>
                    <a:ext uri="{9D8B030D-6E8A-4147-A177-3AD203B41FA5}">
                      <a16:colId xmlns:a16="http://schemas.microsoft.com/office/drawing/2014/main" val="2163512498"/>
                    </a:ext>
                  </a:extLst>
                </a:gridCol>
              </a:tblGrid>
              <a:tr h="1752600">
                <a:tc>
                  <a:txBody>
                    <a:bodyPr/>
                    <a:lstStyle/>
                    <a:p>
                      <a:pPr algn="ctr">
                        <a:lnSpc>
                          <a:spcPct val="107000"/>
                        </a:lnSpc>
                        <a:spcAft>
                          <a:spcPts val="800"/>
                        </a:spcAft>
                        <a:buNone/>
                      </a:pPr>
                      <a:r>
                        <a:rPr lang="en-IN" sz="1600" kern="100" dirty="0">
                          <a:effectLst/>
                          <a:latin typeface="Arial" panose="020B0604020202020204" pitchFamily="34" charset="0"/>
                          <a:ea typeface="Calibri" panose="020F0502020204030204" pitchFamily="34" charset="0"/>
                          <a:cs typeface="Arial" panose="020B0604020202020204" pitchFamily="34" charset="0"/>
                        </a:rPr>
                        <a:t>Extracted Characters</a:t>
                      </a:r>
                    </a:p>
                  </a:txBody>
                  <a:tcPr marL="68580" marR="68580" marT="0" marB="0"/>
                </a:tc>
                <a:tc>
                  <a:txBody>
                    <a:bodyPr/>
                    <a:lstStyle/>
                    <a:p>
                      <a:pPr>
                        <a:lnSpc>
                          <a:spcPct val="107000"/>
                        </a:lnSpc>
                        <a:spcAft>
                          <a:spcPts val="800"/>
                        </a:spcAft>
                        <a:buNone/>
                      </a:pPr>
                      <a:r>
                        <a:rPr lang="en-IN" sz="1600" kern="100" dirty="0">
                          <a:effectLst/>
                          <a:latin typeface="Arial" panose="020B0604020202020204" pitchFamily="34" charset="0"/>
                          <a:ea typeface="Calibri" panose="020F0502020204030204" pitchFamily="34" charset="0"/>
                          <a:cs typeface="Arial" panose="020B0604020202020204" pitchFamily="34" charset="0"/>
                        </a:rPr>
                        <a:t>Isolation and extraction of segmented characters from the identified ROIs for further recognition tasks</a:t>
                      </a:r>
                    </a:p>
                  </a:txBody>
                  <a:tcPr marL="68580" marR="68580" marT="0" marB="0"/>
                </a:tc>
                <a:tc>
                  <a:txBody>
                    <a:bodyPr/>
                    <a:lstStyle/>
                    <a:p>
                      <a:endParaRPr lang="en-IN" dirty="0"/>
                    </a:p>
                  </a:txBody>
                  <a:tcPr/>
                </a:tc>
                <a:extLst>
                  <a:ext uri="{0D108BD9-81ED-4DB2-BD59-A6C34878D82A}">
                    <a16:rowId xmlns:a16="http://schemas.microsoft.com/office/drawing/2014/main" val="3211113905"/>
                  </a:ext>
                </a:extLst>
              </a:tr>
              <a:tr h="2091954">
                <a:tc>
                  <a:txBody>
                    <a:bodyPr/>
                    <a:lstStyle/>
                    <a:p>
                      <a:pPr algn="ctr">
                        <a:lnSpc>
                          <a:spcPct val="107000"/>
                        </a:lnSpc>
                        <a:spcAft>
                          <a:spcPts val="800"/>
                        </a:spcAft>
                        <a:buNone/>
                      </a:pPr>
                      <a:r>
                        <a:rPr lang="en-IN" sz="1600" kern="100" dirty="0">
                          <a:effectLst/>
                          <a:latin typeface="Arial" panose="020B0604020202020204" pitchFamily="34" charset="0"/>
                          <a:ea typeface="Calibri" panose="020F0502020204030204" pitchFamily="34" charset="0"/>
                          <a:cs typeface="Arial" panose="020B0604020202020204" pitchFamily="34" charset="0"/>
                        </a:rPr>
                        <a:t>Recognised</a:t>
                      </a:r>
                    </a:p>
                  </a:txBody>
                  <a:tcPr marL="68580" marR="68580" marT="0" marB="0"/>
                </a:tc>
                <a:tc>
                  <a:txBody>
                    <a:bodyPr/>
                    <a:lstStyle/>
                    <a:p>
                      <a:pPr>
                        <a:lnSpc>
                          <a:spcPct val="107000"/>
                        </a:lnSpc>
                        <a:spcAft>
                          <a:spcPts val="800"/>
                        </a:spcAft>
                        <a:buNone/>
                      </a:pPr>
                      <a:r>
                        <a:rPr lang="en-IN" sz="1600" kern="100" dirty="0">
                          <a:effectLst/>
                          <a:latin typeface="Arial" panose="020B0604020202020204" pitchFamily="34" charset="0"/>
                          <a:ea typeface="Calibri" panose="020F0502020204030204" pitchFamily="34" charset="0"/>
                          <a:cs typeface="Arial" panose="020B0604020202020204" pitchFamily="34" charset="0"/>
                        </a:rPr>
                        <a:t>Classification of extracted characters using a Convolutional Neural Network (CNN), which automatically learns spatial hierarchies of features from the input images. </a:t>
                      </a:r>
                    </a:p>
                  </a:txBody>
                  <a:tcPr marL="68580" marR="68580" marT="0" marB="0"/>
                </a:tc>
                <a:tc>
                  <a:txBody>
                    <a:bodyPr/>
                    <a:lstStyle/>
                    <a:p>
                      <a:endParaRPr lang="en-IN" dirty="0"/>
                    </a:p>
                  </a:txBody>
                  <a:tcPr/>
                </a:tc>
                <a:extLst>
                  <a:ext uri="{0D108BD9-81ED-4DB2-BD59-A6C34878D82A}">
                    <a16:rowId xmlns:a16="http://schemas.microsoft.com/office/drawing/2014/main" val="774355522"/>
                  </a:ext>
                </a:extLst>
              </a:tr>
            </a:tbl>
          </a:graphicData>
        </a:graphic>
      </p:graphicFrame>
      <p:pic>
        <p:nvPicPr>
          <p:cNvPr id="4" name="Picture 3">
            <a:extLst>
              <a:ext uri="{FF2B5EF4-FFF2-40B4-BE49-F238E27FC236}">
                <a16:creationId xmlns:a16="http://schemas.microsoft.com/office/drawing/2014/main" id="{C298A027-86B0-D28A-32DA-050A3CF906F7}"/>
              </a:ext>
            </a:extLst>
          </p:cNvPr>
          <p:cNvPicPr>
            <a:picLocks noChangeAspect="1"/>
          </p:cNvPicPr>
          <p:nvPr/>
        </p:nvPicPr>
        <p:blipFill>
          <a:blip r:embed="rId2"/>
          <a:stretch>
            <a:fillRect/>
          </a:stretch>
        </p:blipFill>
        <p:spPr>
          <a:xfrm>
            <a:off x="7052284" y="1676400"/>
            <a:ext cx="2999896" cy="1371600"/>
          </a:xfrm>
          <a:prstGeom prst="rect">
            <a:avLst/>
          </a:prstGeom>
          <a:ln>
            <a:solidFill>
              <a:schemeClr val="tx1"/>
            </a:solidFill>
          </a:ln>
        </p:spPr>
      </p:pic>
      <p:pic>
        <p:nvPicPr>
          <p:cNvPr id="5" name="Picture 4">
            <a:extLst>
              <a:ext uri="{FF2B5EF4-FFF2-40B4-BE49-F238E27FC236}">
                <a16:creationId xmlns:a16="http://schemas.microsoft.com/office/drawing/2014/main" id="{E86E0843-6991-A568-3EEE-A486E16DD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8504" y="3535694"/>
            <a:ext cx="2999896" cy="1430524"/>
          </a:xfrm>
          <a:prstGeom prst="rect">
            <a:avLst/>
          </a:prstGeom>
          <a:ln>
            <a:solidFill>
              <a:schemeClr val="tx1"/>
            </a:solidFill>
          </a:ln>
        </p:spPr>
      </p:pic>
    </p:spTree>
    <p:extLst>
      <p:ext uri="{BB962C8B-B14F-4D97-AF65-F5344CB8AC3E}">
        <p14:creationId xmlns:p14="http://schemas.microsoft.com/office/powerpoint/2010/main" val="744393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A010-4D95-D2FF-E9D3-C2CCBB549E6A}"/>
              </a:ext>
            </a:extLst>
          </p:cNvPr>
          <p:cNvSpPr>
            <a:spLocks noGrp="1"/>
          </p:cNvSpPr>
          <p:nvPr>
            <p:ph type="title"/>
          </p:nvPr>
        </p:nvSpPr>
        <p:spPr>
          <a:xfrm>
            <a:off x="658761" y="237306"/>
            <a:ext cx="10515600" cy="637765"/>
          </a:xfrm>
        </p:spPr>
        <p:txBody>
          <a:bodyPr>
            <a:normAutofit fontScale="90000"/>
          </a:bodyPr>
          <a:lstStyle/>
          <a:p>
            <a:r>
              <a:rPr lang="en-IN" spc="300" dirty="0">
                <a:solidFill>
                  <a:schemeClr val="tx1"/>
                </a:solidFill>
                <a:latin typeface="Times New Roman" panose="02020603050405020304" pitchFamily="18" charset="0"/>
                <a:cs typeface="Times New Roman" panose="02020603050405020304" pitchFamily="18" charset="0"/>
              </a:rPr>
              <a:t>Modules</a:t>
            </a:r>
            <a:endParaRPr lang="en-IN" dirty="0">
              <a:solidFill>
                <a:schemeClr val="tx1"/>
              </a:solidFill>
            </a:endParaRPr>
          </a:p>
        </p:txBody>
      </p:sp>
      <p:sp>
        <p:nvSpPr>
          <p:cNvPr id="3" name="TextBox 2">
            <a:extLst>
              <a:ext uri="{FF2B5EF4-FFF2-40B4-BE49-F238E27FC236}">
                <a16:creationId xmlns:a16="http://schemas.microsoft.com/office/drawing/2014/main" id="{11C1F197-CC4D-8A5E-A401-D4A8AC4C46F4}"/>
              </a:ext>
            </a:extLst>
          </p:cNvPr>
          <p:cNvSpPr txBox="1"/>
          <p:nvPr/>
        </p:nvSpPr>
        <p:spPr>
          <a:xfrm>
            <a:off x="658761" y="875071"/>
            <a:ext cx="10540181" cy="59093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Module 1</a:t>
            </a:r>
            <a:r>
              <a:rPr lang="en-IN" sz="2000" dirty="0">
                <a:latin typeface="Arial" panose="020B0604020202020204" pitchFamily="34" charset="0"/>
                <a:cs typeface="Arial" panose="020B0604020202020204" pitchFamily="34" charset="0"/>
              </a:rPr>
              <a:t>: Dataset Acquisition / Generation</a:t>
            </a:r>
          </a:p>
          <a:p>
            <a:endParaRPr lang="en-IN" sz="20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Module 2: </a:t>
            </a:r>
            <a:r>
              <a:rPr lang="en-IN" sz="2000" dirty="0">
                <a:latin typeface="Arial" panose="020B0604020202020204" pitchFamily="34" charset="0"/>
                <a:cs typeface="Arial" panose="020B0604020202020204" pitchFamily="34" charset="0"/>
              </a:rPr>
              <a:t>Preprocessing</a:t>
            </a:r>
          </a:p>
          <a:p>
            <a:r>
              <a:rPr lang="en-IN" sz="2000" dirty="0">
                <a:latin typeface="Arial" panose="020B0604020202020204" pitchFamily="34" charset="0"/>
                <a:cs typeface="Arial" panose="020B0604020202020204" pitchFamily="34" charset="0"/>
              </a:rPr>
              <a:t> </a:t>
            </a:r>
          </a:p>
          <a:p>
            <a:r>
              <a:rPr lang="en-IN" sz="2000" b="1" dirty="0">
                <a:latin typeface="Arial" panose="020B0604020202020204" pitchFamily="34" charset="0"/>
                <a:cs typeface="Arial" panose="020B0604020202020204" pitchFamily="34" charset="0"/>
              </a:rPr>
              <a:t>Module 3:</a:t>
            </a:r>
            <a:r>
              <a:rPr lang="en-IN" sz="2000" dirty="0">
                <a:latin typeface="Arial" panose="020B0604020202020204" pitchFamily="34" charset="0"/>
                <a:cs typeface="Arial" panose="020B0604020202020204" pitchFamily="34" charset="0"/>
              </a:rPr>
              <a:t> Binarization </a:t>
            </a:r>
          </a:p>
          <a:p>
            <a:r>
              <a:rPr lang="en-IN" sz="2000" dirty="0">
                <a:latin typeface="Arial" panose="020B0604020202020204" pitchFamily="34" charset="0"/>
                <a:cs typeface="Arial" panose="020B0604020202020204" pitchFamily="34" charset="0"/>
              </a:rPr>
              <a:t> - Adaptive thresholding</a:t>
            </a:r>
          </a:p>
          <a:p>
            <a:r>
              <a:rPr lang="en-IN" sz="2000" dirty="0">
                <a:latin typeface="Arial" panose="020B0604020202020204" pitchFamily="34" charset="0"/>
                <a:cs typeface="Arial" panose="020B0604020202020204" pitchFamily="34" charset="0"/>
              </a:rPr>
              <a:t> </a:t>
            </a:r>
          </a:p>
          <a:p>
            <a:r>
              <a:rPr lang="en-IN" sz="2000" b="1" dirty="0">
                <a:latin typeface="Arial" panose="020B0604020202020204" pitchFamily="34" charset="0"/>
                <a:cs typeface="Arial" panose="020B0604020202020204" pitchFamily="34" charset="0"/>
              </a:rPr>
              <a:t>Module 4:</a:t>
            </a:r>
            <a:r>
              <a:rPr lang="en-IN" sz="2000" dirty="0">
                <a:latin typeface="Arial" panose="020B0604020202020204" pitchFamily="34" charset="0"/>
                <a:cs typeface="Arial" panose="020B0604020202020204" pitchFamily="34" charset="0"/>
              </a:rPr>
              <a:t> Cleaning the image  </a:t>
            </a:r>
          </a:p>
          <a:p>
            <a:endParaRPr lang="en-IN" sz="20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Module 5: </a:t>
            </a:r>
            <a:r>
              <a:rPr lang="en-IN" sz="2000" dirty="0">
                <a:latin typeface="Arial" panose="020B0604020202020204" pitchFamily="34" charset="0"/>
                <a:cs typeface="Arial" panose="020B0604020202020204" pitchFamily="34" charset="0"/>
              </a:rPr>
              <a:t>Enhancement</a:t>
            </a:r>
          </a:p>
          <a:p>
            <a:r>
              <a:rPr lang="en-IN" sz="2000" dirty="0">
                <a:latin typeface="Arial" panose="020B0604020202020204" pitchFamily="34" charset="0"/>
                <a:cs typeface="Arial" panose="020B0604020202020204" pitchFamily="34" charset="0"/>
              </a:rPr>
              <a:t> - Super Resolution: FSRCNN </a:t>
            </a:r>
          </a:p>
          <a:p>
            <a:endParaRPr lang="en-IN" sz="20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Module 6:</a:t>
            </a:r>
            <a:r>
              <a:rPr lang="en-IN" sz="2000" dirty="0">
                <a:latin typeface="Arial" panose="020B0604020202020204" pitchFamily="34" charset="0"/>
                <a:cs typeface="Arial" panose="020B0604020202020204" pitchFamily="34" charset="0"/>
              </a:rPr>
              <a:t> HPP, VPP, Punch Hole Removal</a:t>
            </a:r>
          </a:p>
          <a:p>
            <a:endParaRPr lang="en-IN" sz="20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Module 7: </a:t>
            </a:r>
            <a:r>
              <a:rPr lang="en-IN" sz="2000" dirty="0">
                <a:latin typeface="Arial" panose="020B0604020202020204" pitchFamily="34" charset="0"/>
                <a:cs typeface="Arial" panose="020B0604020202020204" pitchFamily="34" charset="0"/>
              </a:rPr>
              <a:t>Bounding Box </a:t>
            </a:r>
          </a:p>
          <a:p>
            <a:endParaRPr lang="en-IN" sz="20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Module 8: </a:t>
            </a:r>
            <a:r>
              <a:rPr lang="en-IN" sz="2000" dirty="0">
                <a:latin typeface="Arial" panose="020B0604020202020204" pitchFamily="34" charset="0"/>
                <a:cs typeface="Arial" panose="020B0604020202020204" pitchFamily="34" charset="0"/>
              </a:rPr>
              <a:t>Character extraction and recognition</a:t>
            </a:r>
          </a:p>
          <a:p>
            <a:r>
              <a:rPr lang="en-IN" sz="2000" dirty="0">
                <a:latin typeface="Arial" panose="020B0604020202020204" pitchFamily="34" charset="0"/>
                <a:cs typeface="Arial" panose="020B0604020202020204" pitchFamily="34" charset="0"/>
              </a:rPr>
              <a:t>-CNN model</a:t>
            </a:r>
          </a:p>
          <a:p>
            <a:endParaRPr lang="en-IN" dirty="0"/>
          </a:p>
        </p:txBody>
      </p:sp>
    </p:spTree>
    <p:extLst>
      <p:ext uri="{BB962C8B-B14F-4D97-AF65-F5344CB8AC3E}">
        <p14:creationId xmlns:p14="http://schemas.microsoft.com/office/powerpoint/2010/main" val="2629711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11CF5-EBDB-BC8B-2C7A-FA5E0C5EA6F2}"/>
              </a:ext>
            </a:extLst>
          </p:cNvPr>
          <p:cNvSpPr>
            <a:spLocks noGrp="1"/>
          </p:cNvSpPr>
          <p:nvPr>
            <p:ph type="title"/>
          </p:nvPr>
        </p:nvSpPr>
        <p:spPr>
          <a:xfrm>
            <a:off x="838200" y="365126"/>
            <a:ext cx="10515600" cy="578772"/>
          </a:xfrm>
        </p:spPr>
        <p:txBody>
          <a:bodyPr>
            <a:normAutofit fontScale="90000"/>
          </a:bodyPr>
          <a:lstStyle/>
          <a:p>
            <a:r>
              <a:rPr lang="en-IN" spc="235" dirty="0">
                <a:solidFill>
                  <a:schemeClr val="tx1"/>
                </a:solidFill>
                <a:latin typeface="Times New Roman" panose="02020603050405020304" pitchFamily="18" charset="0"/>
                <a:cs typeface="Times New Roman" panose="02020603050405020304" pitchFamily="18" charset="0"/>
              </a:rPr>
              <a:t>Experiment and Results</a:t>
            </a:r>
            <a:endParaRPr lang="en-IN" dirty="0">
              <a:solidFill>
                <a:schemeClr val="tx1"/>
              </a:solidFill>
            </a:endParaRPr>
          </a:p>
        </p:txBody>
      </p:sp>
      <p:sp>
        <p:nvSpPr>
          <p:cNvPr id="3" name="TextBox 2">
            <a:extLst>
              <a:ext uri="{FF2B5EF4-FFF2-40B4-BE49-F238E27FC236}">
                <a16:creationId xmlns:a16="http://schemas.microsoft.com/office/drawing/2014/main" id="{2E5AE078-2D8F-313F-483C-96EBF7CFD870}"/>
              </a:ext>
            </a:extLst>
          </p:cNvPr>
          <p:cNvSpPr txBox="1"/>
          <p:nvPr/>
        </p:nvSpPr>
        <p:spPr>
          <a:xfrm>
            <a:off x="599768" y="1140541"/>
            <a:ext cx="10835148" cy="1754326"/>
          </a:xfrm>
          <a:prstGeom prst="rect">
            <a:avLst/>
          </a:prstGeom>
          <a:noFill/>
        </p:spPr>
        <p:txBody>
          <a:bodyPr wrap="square" rtlCol="0">
            <a:spAutoFit/>
          </a:bodyPr>
          <a:lstStyle/>
          <a:p>
            <a:pPr marL="342900" indent="-342900">
              <a:buAutoNum type="arabicParenR"/>
            </a:pPr>
            <a:r>
              <a:rPr lang="en-IN" b="1" dirty="0">
                <a:latin typeface="Arial" panose="020B0604020202020204" pitchFamily="34" charset="0"/>
                <a:cs typeface="Arial" panose="020B0604020202020204" pitchFamily="34" charset="0"/>
              </a:rPr>
              <a:t>Input: Original Image</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process starts with an original manuscript image.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Thos image is noisy, degraded, or unclear due to age, ink fading, and environmental damage.</a:t>
            </a:r>
          </a:p>
          <a:p>
            <a:endParaRPr lang="en-IN" dirty="0"/>
          </a:p>
        </p:txBody>
      </p:sp>
      <p:pic>
        <p:nvPicPr>
          <p:cNvPr id="4" name="Picture 3">
            <a:extLst>
              <a:ext uri="{FF2B5EF4-FFF2-40B4-BE49-F238E27FC236}">
                <a16:creationId xmlns:a16="http://schemas.microsoft.com/office/drawing/2014/main" id="{D06A3843-E095-9721-544A-6A15546761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276600"/>
            <a:ext cx="10647671" cy="1966742"/>
          </a:xfrm>
          <a:prstGeom prst="rect">
            <a:avLst/>
          </a:prstGeom>
        </p:spPr>
      </p:pic>
    </p:spTree>
    <p:extLst>
      <p:ext uri="{BB962C8B-B14F-4D97-AF65-F5344CB8AC3E}">
        <p14:creationId xmlns:p14="http://schemas.microsoft.com/office/powerpoint/2010/main" val="1851974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BF0CE-4AAB-1793-6683-319133DE5264}"/>
              </a:ext>
            </a:extLst>
          </p:cNvPr>
          <p:cNvSpPr>
            <a:spLocks noGrp="1"/>
          </p:cNvSpPr>
          <p:nvPr>
            <p:ph type="title"/>
          </p:nvPr>
        </p:nvSpPr>
        <p:spPr>
          <a:xfrm>
            <a:off x="838200" y="365125"/>
            <a:ext cx="10515600" cy="539443"/>
          </a:xfrm>
        </p:spPr>
        <p:txBody>
          <a:bodyPr>
            <a:normAutofit fontScale="90000"/>
          </a:bodyPr>
          <a:lstStyle/>
          <a:p>
            <a:r>
              <a:rPr lang="en-IN" spc="235" dirty="0">
                <a:solidFill>
                  <a:schemeClr val="tx1"/>
                </a:solidFill>
                <a:latin typeface="Times New Roman" panose="02020603050405020304" pitchFamily="18" charset="0"/>
                <a:cs typeface="Times New Roman" panose="02020603050405020304" pitchFamily="18" charset="0"/>
              </a:rPr>
              <a:t>Experiment and Results</a:t>
            </a:r>
            <a:endParaRPr lang="en-IN" dirty="0">
              <a:solidFill>
                <a:schemeClr val="tx1"/>
              </a:solidFill>
            </a:endParaRPr>
          </a:p>
        </p:txBody>
      </p:sp>
      <p:sp>
        <p:nvSpPr>
          <p:cNvPr id="3" name="TextBox 2">
            <a:extLst>
              <a:ext uri="{FF2B5EF4-FFF2-40B4-BE49-F238E27FC236}">
                <a16:creationId xmlns:a16="http://schemas.microsoft.com/office/drawing/2014/main" id="{85E9B7E0-D7A9-A76B-FDDB-A26E34D5E8E4}"/>
              </a:ext>
            </a:extLst>
          </p:cNvPr>
          <p:cNvSpPr txBox="1"/>
          <p:nvPr/>
        </p:nvSpPr>
        <p:spPr>
          <a:xfrm>
            <a:off x="658761" y="1130710"/>
            <a:ext cx="10515600" cy="2308324"/>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2) Grayscale image </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Grayscaling</a:t>
            </a:r>
            <a:r>
              <a:rPr lang="en-US" dirty="0">
                <a:latin typeface="Arial" panose="020B0604020202020204" pitchFamily="34" charset="0"/>
                <a:cs typeface="Arial" panose="020B0604020202020204" pitchFamily="34" charset="0"/>
              </a:rPr>
              <a:t> is the process of converting a color image (RGB) into a grayscale image where each pixel represents only intensity without any color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done as it simplifies data, removes unnecessary color information, speeds up computation, for better contrast and feature extraction.</a:t>
            </a:r>
          </a:p>
          <a:p>
            <a:endParaRPr lang="en-IN" dirty="0"/>
          </a:p>
        </p:txBody>
      </p:sp>
      <p:pic>
        <p:nvPicPr>
          <p:cNvPr id="4" name="Picture 3">
            <a:extLst>
              <a:ext uri="{FF2B5EF4-FFF2-40B4-BE49-F238E27FC236}">
                <a16:creationId xmlns:a16="http://schemas.microsoft.com/office/drawing/2014/main" id="{0DD5B40A-1CD9-F87B-5BA0-ECAA4D55B1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 y="3670355"/>
            <a:ext cx="11049000" cy="1676400"/>
          </a:xfrm>
          <a:prstGeom prst="rect">
            <a:avLst/>
          </a:prstGeom>
        </p:spPr>
      </p:pic>
    </p:spTree>
    <p:extLst>
      <p:ext uri="{BB962C8B-B14F-4D97-AF65-F5344CB8AC3E}">
        <p14:creationId xmlns:p14="http://schemas.microsoft.com/office/powerpoint/2010/main" val="3640521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576540-D314-A831-76AA-E66132D19BDF}"/>
              </a:ext>
            </a:extLst>
          </p:cNvPr>
          <p:cNvSpPr txBox="1"/>
          <p:nvPr/>
        </p:nvSpPr>
        <p:spPr>
          <a:xfrm>
            <a:off x="515340" y="811253"/>
            <a:ext cx="10820400" cy="3970318"/>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3</a:t>
            </a:r>
            <a:r>
              <a:rPr lang="en-US" sz="1800" b="1" dirty="0">
                <a:latin typeface="Arial" panose="020B0604020202020204" pitchFamily="34" charset="0"/>
                <a:cs typeface="Arial" panose="020B0604020202020204" pitchFamily="34" charset="0"/>
              </a:rPr>
              <a:t>) Noise reduction </a:t>
            </a:r>
          </a:p>
          <a:p>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Median blur :</a:t>
            </a:r>
          </a:p>
          <a:p>
            <a:endParaRPr lang="en-US" sz="1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Median Blur is a noise reduction filter used in image processing.</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Used for removing salt-and-pepper noise (random white and black dots) while keeping edges sharp.</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endParaRPr lang="en-US" sz="1800"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r>
              <a:rPr lang="en-US" sz="1800" b="1" dirty="0"/>
              <a:t> </a:t>
            </a:r>
          </a:p>
          <a:p>
            <a:endParaRPr lang="en-IN" dirty="0"/>
          </a:p>
        </p:txBody>
      </p:sp>
      <p:pic>
        <p:nvPicPr>
          <p:cNvPr id="3" name="Picture 2">
            <a:extLst>
              <a:ext uri="{FF2B5EF4-FFF2-40B4-BE49-F238E27FC236}">
                <a16:creationId xmlns:a16="http://schemas.microsoft.com/office/drawing/2014/main" id="{B94AE19C-59DF-1BA5-C16E-ED591ED46A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3581400"/>
            <a:ext cx="11277600" cy="1676400"/>
          </a:xfrm>
          <a:prstGeom prst="rect">
            <a:avLst/>
          </a:prstGeom>
        </p:spPr>
      </p:pic>
    </p:spTree>
    <p:extLst>
      <p:ext uri="{BB962C8B-B14F-4D97-AF65-F5344CB8AC3E}">
        <p14:creationId xmlns:p14="http://schemas.microsoft.com/office/powerpoint/2010/main" val="3288169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09C74C-14C7-71DB-874F-83552022451F}"/>
              </a:ext>
            </a:extLst>
          </p:cNvPr>
          <p:cNvSpPr txBox="1"/>
          <p:nvPr/>
        </p:nvSpPr>
        <p:spPr>
          <a:xfrm>
            <a:off x="462016" y="1226574"/>
            <a:ext cx="10896600" cy="2646878"/>
          </a:xfrm>
          <a:prstGeom prst="rect">
            <a:avLst/>
          </a:prstGeom>
          <a:noFill/>
        </p:spPr>
        <p:txBody>
          <a:bodyPr wrap="square" rtlCol="0">
            <a:spAutoFit/>
          </a:bodyPr>
          <a:lstStyle/>
          <a:p>
            <a:r>
              <a:rPr lang="en-IN" sz="2000" b="1" dirty="0"/>
              <a:t>Non-Local Means Denoising:</a:t>
            </a:r>
          </a:p>
          <a:p>
            <a:endParaRPr lang="en-IN" sz="2000" b="1" dirty="0"/>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Non-Local Means Denoising is an advanced image noise reduction technique that removes noise while preserving textures, patterns, and edges </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Non-Local Means Denoising (NLMD) searches the entire image for similar patches and averages them based on similarity, effectively reducing both random and structured noise while preserving important details.</a:t>
            </a:r>
            <a:endParaRPr lang="en-IN" dirty="0">
              <a:latin typeface="Arial" panose="020B0604020202020204" pitchFamily="34" charset="0"/>
              <a:cs typeface="Arial" panose="020B0604020202020204" pitchFamily="34" charset="0"/>
            </a:endParaRPr>
          </a:p>
          <a:p>
            <a:endParaRPr lang="en-IN" dirty="0"/>
          </a:p>
        </p:txBody>
      </p:sp>
      <p:pic>
        <p:nvPicPr>
          <p:cNvPr id="3" name="Picture 2">
            <a:extLst>
              <a:ext uri="{FF2B5EF4-FFF2-40B4-BE49-F238E27FC236}">
                <a16:creationId xmlns:a16="http://schemas.microsoft.com/office/drawing/2014/main" id="{F3626653-7F9F-EE65-3142-B0B7917909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4087762"/>
            <a:ext cx="11277600" cy="1905000"/>
          </a:xfrm>
          <a:prstGeom prst="rect">
            <a:avLst/>
          </a:prstGeom>
        </p:spPr>
      </p:pic>
    </p:spTree>
    <p:extLst>
      <p:ext uri="{BB962C8B-B14F-4D97-AF65-F5344CB8AC3E}">
        <p14:creationId xmlns:p14="http://schemas.microsoft.com/office/powerpoint/2010/main" val="2757485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64854AB-5746-E9E7-3FA0-F37BE1135B7F}"/>
              </a:ext>
            </a:extLst>
          </p:cNvPr>
          <p:cNvSpPr txBox="1">
            <a:spLocks/>
          </p:cNvSpPr>
          <p:nvPr/>
        </p:nvSpPr>
        <p:spPr>
          <a:xfrm>
            <a:off x="533400" y="1143000"/>
            <a:ext cx="11125200" cy="5078313"/>
          </a:xfrm>
          <a:prstGeom prst="rect">
            <a:avLst/>
          </a:prstGeom>
        </p:spPr>
        <p:txBody>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a:buClr>
                <a:schemeClr val="tx1"/>
              </a:buClr>
              <a:buFont typeface="Arial" panose="020B0604020202020204" pitchFamily="34" charset="0"/>
              <a:buChar char="•"/>
            </a:pPr>
            <a:r>
              <a:rPr lang="en-IN" sz="2000" b="1" dirty="0">
                <a:solidFill>
                  <a:schemeClr val="tx1"/>
                </a:solidFill>
                <a:latin typeface="Arial" panose="020B0604020202020204" pitchFamily="34" charset="0"/>
                <a:cs typeface="Arial" panose="020B0604020202020204" pitchFamily="34" charset="0"/>
              </a:rPr>
              <a:t>Noise Reduction</a:t>
            </a:r>
          </a:p>
          <a:p>
            <a:pPr>
              <a:buClr>
                <a:schemeClr val="tx1"/>
              </a:buClr>
              <a:buFont typeface="Arial" panose="020B0604020202020204" pitchFamily="34" charset="0"/>
              <a:buChar char="•"/>
            </a:pPr>
            <a:endParaRPr lang="en-IN" sz="2000" b="1" dirty="0">
              <a:solidFill>
                <a:schemeClr val="tx1"/>
              </a:solidFill>
              <a:latin typeface="Arial" panose="020B0604020202020204" pitchFamily="34" charset="0"/>
              <a:cs typeface="Arial" panose="020B0604020202020204" pitchFamily="34" charset="0"/>
            </a:endParaRPr>
          </a:p>
          <a:p>
            <a:pPr>
              <a:buClr>
                <a:schemeClr val="tx1"/>
              </a:buClr>
              <a:buFont typeface="Arial" panose="020B0604020202020204" pitchFamily="34" charset="0"/>
              <a:buChar char="•"/>
            </a:pPr>
            <a:r>
              <a:rPr lang="en-IN" sz="2000" b="1" dirty="0">
                <a:solidFill>
                  <a:schemeClr val="tx1"/>
                </a:solidFill>
                <a:latin typeface="Arial" panose="020B0604020202020204" pitchFamily="34" charset="0"/>
                <a:cs typeface="Arial" panose="020B0604020202020204" pitchFamily="34" charset="0"/>
              </a:rPr>
              <a:t>Gaussian Filter:</a:t>
            </a:r>
          </a:p>
          <a:p>
            <a:pPr marL="342900" indent="-342900">
              <a:buClr>
                <a:schemeClr val="tx1"/>
              </a:buClr>
              <a:buFont typeface="Arial" panose="020B0604020202020204" pitchFamily="34" charset="0"/>
              <a:buChar char="•"/>
            </a:pPr>
            <a:r>
              <a:rPr lang="en-IN" sz="2000" dirty="0">
                <a:solidFill>
                  <a:schemeClr val="tx1"/>
                </a:solidFill>
                <a:latin typeface="Arial" panose="020B0604020202020204" pitchFamily="34" charset="0"/>
                <a:cs typeface="Arial" panose="020B0604020202020204" pitchFamily="34" charset="0"/>
              </a:rPr>
              <a:t>It is a smoothing technique that reduces high-frequency noise.</a:t>
            </a:r>
          </a:p>
          <a:p>
            <a:pPr marL="342900" indent="-342900">
              <a:buClr>
                <a:schemeClr val="tx1"/>
              </a:buClr>
              <a:buFont typeface="Arial" panose="020B0604020202020204" pitchFamily="34" charset="0"/>
              <a:buChar char="•"/>
            </a:pPr>
            <a:r>
              <a:rPr lang="en-IN" sz="2000" dirty="0">
                <a:solidFill>
                  <a:schemeClr val="tx1"/>
                </a:solidFill>
                <a:latin typeface="Arial" panose="020B0604020202020204" pitchFamily="34" charset="0"/>
                <a:cs typeface="Arial" panose="020B0604020202020204" pitchFamily="34" charset="0"/>
              </a:rPr>
              <a:t>It applies Gaussian function to blur the image while preserving important structures.</a:t>
            </a:r>
          </a:p>
          <a:p>
            <a:pPr marL="342900" indent="-342900">
              <a:buClr>
                <a:schemeClr val="tx1"/>
              </a:buClr>
              <a:buFont typeface="Arial" panose="020B0604020202020204" pitchFamily="34" charset="0"/>
              <a:buChar char="•"/>
            </a:pPr>
            <a:r>
              <a:rPr lang="en-IN" sz="2000" dirty="0">
                <a:solidFill>
                  <a:schemeClr val="tx1"/>
                </a:solidFill>
                <a:latin typeface="Arial" panose="020B0604020202020204" pitchFamily="34" charset="0"/>
                <a:cs typeface="Arial" panose="020B0604020202020204" pitchFamily="34" charset="0"/>
              </a:rPr>
              <a:t>Reduces unwanted noise but slightly blur the edges.</a:t>
            </a:r>
          </a:p>
          <a:p>
            <a:pPr marL="342900" indent="-34290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dirty="0"/>
          </a:p>
          <a:p>
            <a:endParaRPr lang="en-IN" dirty="0"/>
          </a:p>
          <a:p>
            <a:endParaRPr lang="en-IN" dirty="0"/>
          </a:p>
          <a:p>
            <a:endParaRPr lang="en-IN" dirty="0"/>
          </a:p>
          <a:p>
            <a:endParaRPr lang="en-IN" dirty="0"/>
          </a:p>
        </p:txBody>
      </p:sp>
      <p:pic>
        <p:nvPicPr>
          <p:cNvPr id="3" name="Picture 2">
            <a:extLst>
              <a:ext uri="{FF2B5EF4-FFF2-40B4-BE49-F238E27FC236}">
                <a16:creationId xmlns:a16="http://schemas.microsoft.com/office/drawing/2014/main" id="{75906BD7-E428-2E8A-1570-792BD150223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005" y="4621113"/>
            <a:ext cx="10168129" cy="1600200"/>
          </a:xfrm>
          <a:prstGeom prst="rect">
            <a:avLst/>
          </a:prstGeom>
          <a:noFill/>
          <a:ln>
            <a:noFill/>
          </a:ln>
        </p:spPr>
      </p:pic>
    </p:spTree>
    <p:extLst>
      <p:ext uri="{BB962C8B-B14F-4D97-AF65-F5344CB8AC3E}">
        <p14:creationId xmlns:p14="http://schemas.microsoft.com/office/powerpoint/2010/main" val="3511199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2BBA-008B-9E31-80AF-82CC384D80C9}"/>
              </a:ext>
            </a:extLst>
          </p:cNvPr>
          <p:cNvSpPr txBox="1">
            <a:spLocks/>
          </p:cNvSpPr>
          <p:nvPr/>
        </p:nvSpPr>
        <p:spPr>
          <a:xfrm>
            <a:off x="313141" y="242830"/>
            <a:ext cx="10224897" cy="615553"/>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pc="235">
                <a:solidFill>
                  <a:schemeClr val="tx1"/>
                </a:solidFill>
                <a:latin typeface="Times New Roman" panose="02020603050405020304" pitchFamily="18" charset="0"/>
                <a:cs typeface="Times New Roman" panose="02020603050405020304" pitchFamily="18" charset="0"/>
              </a:rPr>
              <a:t>Experiment and Results</a:t>
            </a:r>
            <a:endParaRPr lang="en-IN"/>
          </a:p>
        </p:txBody>
      </p:sp>
      <p:sp>
        <p:nvSpPr>
          <p:cNvPr id="4" name="Text Placeholder 2">
            <a:extLst>
              <a:ext uri="{FF2B5EF4-FFF2-40B4-BE49-F238E27FC236}">
                <a16:creationId xmlns:a16="http://schemas.microsoft.com/office/drawing/2014/main" id="{FC87F964-3C95-BC7B-7894-85BAA00E98EE}"/>
              </a:ext>
            </a:extLst>
          </p:cNvPr>
          <p:cNvSpPr txBox="1">
            <a:spLocks/>
          </p:cNvSpPr>
          <p:nvPr/>
        </p:nvSpPr>
        <p:spPr>
          <a:xfrm>
            <a:off x="273809" y="1208997"/>
            <a:ext cx="11308589" cy="1750513"/>
          </a:xfrm>
          <a:prstGeom prst="rect">
            <a:avLst/>
          </a:prstGeom>
        </p:spPr>
        <p:txBody>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IN" sz="1800" b="1" dirty="0">
                <a:solidFill>
                  <a:schemeClr val="tx1"/>
                </a:solidFill>
                <a:latin typeface="Arial" panose="020B0604020202020204" pitchFamily="34" charset="0"/>
                <a:cs typeface="Arial" panose="020B0604020202020204" pitchFamily="34" charset="0"/>
              </a:rPr>
              <a:t>CLAHE:</a:t>
            </a:r>
            <a:endParaRPr lang="en-IN" sz="1800" dirty="0">
              <a:solidFill>
                <a:schemeClr val="tx1"/>
              </a:solidFill>
              <a:latin typeface="Arial" panose="020B0604020202020204" pitchFamily="34" charset="0"/>
              <a:cs typeface="Arial" panose="020B0604020202020204" pitchFamily="34" charset="0"/>
            </a:endParaRPr>
          </a:p>
          <a:p>
            <a:pPr marL="285750" indent="-285750">
              <a:buClr>
                <a:schemeClr val="tx1"/>
              </a:buClr>
              <a:buFont typeface="Arial" panose="020B0604020202020204" pitchFamily="34" charset="0"/>
              <a:buChar char="•"/>
            </a:pPr>
            <a:r>
              <a:rPr lang="en-US" dirty="0">
                <a:solidFill>
                  <a:schemeClr val="tx1"/>
                </a:solidFill>
              </a:rPr>
              <a:t>It enhances local contrast in small regions (tiles) of an image.</a:t>
            </a:r>
            <a:endParaRPr lang="en-IN" dirty="0">
              <a:solidFill>
                <a:schemeClr val="tx1"/>
              </a:solidFill>
              <a:latin typeface="Arial" panose="020B0604020202020204" pitchFamily="34" charset="0"/>
              <a:cs typeface="Arial" panose="020B0604020202020204" pitchFamily="34" charset="0"/>
            </a:endParaRPr>
          </a:p>
          <a:p>
            <a:pPr marL="285750" indent="-285750">
              <a:buClr>
                <a:schemeClr val="tx1"/>
              </a:buClr>
              <a:buFont typeface="Arial" panose="020B0604020202020204" pitchFamily="34" charset="0"/>
              <a:buChar char="•"/>
            </a:pPr>
            <a:r>
              <a:rPr lang="en-US" dirty="0">
                <a:solidFill>
                  <a:schemeClr val="tx1"/>
                </a:solidFill>
              </a:rPr>
              <a:t>Improves visibility of fine details often lost in noisy regions.</a:t>
            </a:r>
            <a:endParaRPr lang="en-IN" sz="1800" dirty="0">
              <a:solidFill>
                <a:schemeClr val="tx1"/>
              </a:solidFill>
              <a:latin typeface="Arial" panose="020B0604020202020204" pitchFamily="34" charset="0"/>
              <a:cs typeface="Arial" panose="020B0604020202020204" pitchFamily="34" charset="0"/>
            </a:endParaRPr>
          </a:p>
          <a:p>
            <a:pPr marL="285750" indent="-285750">
              <a:buClr>
                <a:schemeClr val="tx1"/>
              </a:buClr>
              <a:buFont typeface="Arial" panose="020B0604020202020204" pitchFamily="34" charset="0"/>
              <a:buChar char="•"/>
            </a:pPr>
            <a:r>
              <a:rPr lang="en-US" dirty="0">
                <a:solidFill>
                  <a:schemeClr val="tx1"/>
                </a:solidFill>
              </a:rPr>
              <a:t>CLAHE does not remove noise; it only adjusts contrast.</a:t>
            </a:r>
            <a:endParaRPr lang="en-IN" dirty="0">
              <a:solidFill>
                <a:schemeClr val="tx1"/>
              </a:solidFill>
            </a:endParaRPr>
          </a:p>
        </p:txBody>
      </p:sp>
      <p:pic>
        <p:nvPicPr>
          <p:cNvPr id="5" name="Picture 4">
            <a:extLst>
              <a:ext uri="{FF2B5EF4-FFF2-40B4-BE49-F238E27FC236}">
                <a16:creationId xmlns:a16="http://schemas.microsoft.com/office/drawing/2014/main" id="{263ECCE7-CE33-8326-37B0-C92B76E190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505200"/>
            <a:ext cx="10653403" cy="1887504"/>
          </a:xfrm>
          <a:prstGeom prst="rect">
            <a:avLst/>
          </a:prstGeom>
          <a:noFill/>
          <a:ln>
            <a:noFill/>
          </a:ln>
        </p:spPr>
      </p:pic>
    </p:spTree>
    <p:extLst>
      <p:ext uri="{BB962C8B-B14F-4D97-AF65-F5344CB8AC3E}">
        <p14:creationId xmlns:p14="http://schemas.microsoft.com/office/powerpoint/2010/main" val="2647216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D8E02-393A-0C78-8607-194B740D7893}"/>
              </a:ext>
            </a:extLst>
          </p:cNvPr>
          <p:cNvSpPr txBox="1">
            <a:spLocks/>
          </p:cNvSpPr>
          <p:nvPr/>
        </p:nvSpPr>
        <p:spPr>
          <a:xfrm>
            <a:off x="352469" y="345842"/>
            <a:ext cx="10224897" cy="61555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pc="235" dirty="0">
                <a:latin typeface="Times New Roman" panose="02020603050405020304" pitchFamily="18" charset="0"/>
                <a:cs typeface="Times New Roman" panose="02020603050405020304" pitchFamily="18" charset="0"/>
              </a:rPr>
              <a:t>Experiment and Results</a:t>
            </a:r>
            <a:endParaRPr lang="en-IN" dirty="0"/>
          </a:p>
        </p:txBody>
      </p:sp>
      <p:sp>
        <p:nvSpPr>
          <p:cNvPr id="3" name="Text Placeholder 4">
            <a:extLst>
              <a:ext uri="{FF2B5EF4-FFF2-40B4-BE49-F238E27FC236}">
                <a16:creationId xmlns:a16="http://schemas.microsoft.com/office/drawing/2014/main" id="{9DCF264A-B2E4-1026-27CC-55CDDD42A1CF}"/>
              </a:ext>
            </a:extLst>
          </p:cNvPr>
          <p:cNvSpPr txBox="1">
            <a:spLocks/>
          </p:cNvSpPr>
          <p:nvPr/>
        </p:nvSpPr>
        <p:spPr>
          <a:xfrm>
            <a:off x="273811" y="1124403"/>
            <a:ext cx="11125200" cy="1392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b="1" dirty="0">
                <a:latin typeface="Arial" panose="020B0604020202020204" pitchFamily="34" charset="0"/>
                <a:cs typeface="Arial" panose="020B0604020202020204" pitchFamily="34" charset="0"/>
              </a:rPr>
              <a:t>Evaluation Metrics:</a:t>
            </a:r>
          </a:p>
          <a:p>
            <a:pPr marL="342900" indent="-342900">
              <a:buFont typeface="Arial" panose="020B0604020202020204" pitchFamily="34" charset="0"/>
              <a:buAutoNum type="alphaLcParenR"/>
            </a:pPr>
            <a:r>
              <a:rPr lang="en-IN" sz="1800" b="1" dirty="0">
                <a:latin typeface="Arial" panose="020B0604020202020204" pitchFamily="34" charset="0"/>
                <a:cs typeface="Arial" panose="020B0604020202020204" pitchFamily="34" charset="0"/>
              </a:rPr>
              <a:t>PSNR- </a:t>
            </a:r>
            <a:r>
              <a:rPr lang="en-IN" sz="1800" dirty="0">
                <a:latin typeface="Arial" panose="020B0604020202020204" pitchFamily="34" charset="0"/>
                <a:cs typeface="Arial" panose="020B0604020202020204" pitchFamily="34" charset="0"/>
              </a:rPr>
              <a:t>Measures the quality of an image by comparing it to ground truth image.</a:t>
            </a:r>
          </a:p>
          <a:p>
            <a:pPr marL="342900" indent="-342900">
              <a:buFont typeface="Arial" panose="020B0604020202020204" pitchFamily="34" charset="0"/>
              <a:buAutoNum type="alphaLcParenR"/>
            </a:pPr>
            <a:endParaRPr lang="en-IN" sz="1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  where MAX is the maximum possible pixel value of the image.</a:t>
            </a:r>
          </a:p>
          <a:p>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for 8-bit grayscale or </a:t>
            </a:r>
            <a:r>
              <a:rPr lang="en-IN" sz="2000" dirty="0" err="1">
                <a:latin typeface="Arial" panose="020B0604020202020204" pitchFamily="34" charset="0"/>
                <a:cs typeface="Arial" panose="020B0604020202020204" pitchFamily="34" charset="0"/>
              </a:rPr>
              <a:t>color</a:t>
            </a:r>
            <a:r>
              <a:rPr lang="en-IN" sz="2000" dirty="0">
                <a:latin typeface="Arial" panose="020B0604020202020204" pitchFamily="34" charset="0"/>
                <a:cs typeface="Arial" panose="020B0604020202020204" pitchFamily="34" charset="0"/>
              </a:rPr>
              <a:t> images : MAX=255</a:t>
            </a:r>
          </a:p>
          <a:p>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for 16-bit images :MAX=65535</a:t>
            </a:r>
          </a:p>
          <a:p>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MSE - Mean Squared Error between the original image I and the processed image K </a:t>
            </a:r>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endParaRPr lang="en-IN" sz="2000" dirty="0"/>
          </a:p>
        </p:txBody>
      </p:sp>
      <p:pic>
        <p:nvPicPr>
          <p:cNvPr id="4" name="Picture 3">
            <a:extLst>
              <a:ext uri="{FF2B5EF4-FFF2-40B4-BE49-F238E27FC236}">
                <a16:creationId xmlns:a16="http://schemas.microsoft.com/office/drawing/2014/main" id="{9D3A6AFD-5647-AC18-B8DB-927AD5406C7F}"/>
              </a:ext>
            </a:extLst>
          </p:cNvPr>
          <p:cNvPicPr>
            <a:picLocks noChangeAspect="1"/>
          </p:cNvPicPr>
          <p:nvPr/>
        </p:nvPicPr>
        <p:blipFill>
          <a:blip r:embed="rId2"/>
          <a:srcRect t="10966" b="20443"/>
          <a:stretch>
            <a:fillRect/>
          </a:stretch>
        </p:blipFill>
        <p:spPr>
          <a:xfrm>
            <a:off x="108966" y="3991893"/>
            <a:ext cx="11887200" cy="1569226"/>
          </a:xfrm>
          <a:prstGeom prst="rect">
            <a:avLst/>
          </a:prstGeom>
        </p:spPr>
      </p:pic>
      <p:sp>
        <p:nvSpPr>
          <p:cNvPr id="5" name="TextBox 4">
            <a:extLst>
              <a:ext uri="{FF2B5EF4-FFF2-40B4-BE49-F238E27FC236}">
                <a16:creationId xmlns:a16="http://schemas.microsoft.com/office/drawing/2014/main" id="{C4EE537A-681E-CCD5-0650-652558655963}"/>
              </a:ext>
            </a:extLst>
          </p:cNvPr>
          <p:cNvSpPr txBox="1"/>
          <p:nvPr/>
        </p:nvSpPr>
        <p:spPr>
          <a:xfrm>
            <a:off x="979932" y="5826594"/>
            <a:ext cx="3048000" cy="923330"/>
          </a:xfrm>
          <a:prstGeom prst="rect">
            <a:avLst/>
          </a:prstGeom>
          <a:noFill/>
        </p:spPr>
        <p:txBody>
          <a:bodyPr wrap="square" rtlCol="0">
            <a:spAutoFit/>
          </a:bodyPr>
          <a:lstStyle/>
          <a:p>
            <a:pPr marL="400050" indent="-400050">
              <a:buAutoNum type="romanLcParenR"/>
            </a:pPr>
            <a:r>
              <a:rPr lang="en-IN" b="1" dirty="0">
                <a:latin typeface="Arial" panose="020B0604020202020204" pitchFamily="34" charset="0"/>
                <a:cs typeface="Arial" panose="020B0604020202020204" pitchFamily="34" charset="0"/>
              </a:rPr>
              <a:t>Gaussian Filter</a:t>
            </a:r>
          </a:p>
          <a:p>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PSNR: 26.68 dB</a:t>
            </a:r>
          </a:p>
          <a:p>
            <a:endParaRPr lang="en-IN" dirty="0"/>
          </a:p>
        </p:txBody>
      </p:sp>
      <p:sp>
        <p:nvSpPr>
          <p:cNvPr id="6" name="TextBox 5">
            <a:extLst>
              <a:ext uri="{FF2B5EF4-FFF2-40B4-BE49-F238E27FC236}">
                <a16:creationId xmlns:a16="http://schemas.microsoft.com/office/drawing/2014/main" id="{945127BE-003E-F526-340C-38932CB71DE5}"/>
              </a:ext>
            </a:extLst>
          </p:cNvPr>
          <p:cNvSpPr txBox="1"/>
          <p:nvPr/>
        </p:nvSpPr>
        <p:spPr>
          <a:xfrm>
            <a:off x="8077200" y="5887134"/>
            <a:ext cx="3429000" cy="923330"/>
          </a:xfrm>
          <a:prstGeom prst="rect">
            <a:avLst/>
          </a:prstGeom>
          <a:noFill/>
        </p:spPr>
        <p:txBody>
          <a:bodyPr wrap="square" rtlCol="0">
            <a:spAutoFit/>
          </a:bodyPr>
          <a:lstStyle/>
          <a:p>
            <a:r>
              <a:rPr lang="en-IN" b="1" dirty="0"/>
              <a:t>iii) </a:t>
            </a:r>
            <a:r>
              <a:rPr lang="en-IN" b="1" dirty="0">
                <a:latin typeface="Arial" panose="020B0604020202020204" pitchFamily="34" charset="0"/>
                <a:cs typeface="Arial" panose="020B0604020202020204" pitchFamily="34" charset="0"/>
              </a:rPr>
              <a:t>Median Filter + FNLM</a:t>
            </a:r>
          </a:p>
          <a:p>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PSNR: 32.71 dB</a:t>
            </a:r>
          </a:p>
          <a:p>
            <a:endParaRPr lang="en-IN" dirty="0"/>
          </a:p>
        </p:txBody>
      </p:sp>
      <p:sp>
        <p:nvSpPr>
          <p:cNvPr id="7" name="TextBox 6">
            <a:extLst>
              <a:ext uri="{FF2B5EF4-FFF2-40B4-BE49-F238E27FC236}">
                <a16:creationId xmlns:a16="http://schemas.microsoft.com/office/drawing/2014/main" id="{04909EF6-97A9-79AA-37E2-39A5F4A30669}"/>
              </a:ext>
            </a:extLst>
          </p:cNvPr>
          <p:cNvSpPr txBox="1"/>
          <p:nvPr/>
        </p:nvSpPr>
        <p:spPr>
          <a:xfrm>
            <a:off x="4528566" y="5765648"/>
            <a:ext cx="3048000" cy="923330"/>
          </a:xfrm>
          <a:prstGeom prst="rect">
            <a:avLst/>
          </a:prstGeom>
          <a:noFill/>
        </p:spPr>
        <p:txBody>
          <a:bodyPr wrap="square" rtlCol="0">
            <a:spAutoFit/>
          </a:bodyPr>
          <a:lstStyle/>
          <a:p>
            <a:pPr marL="400050" indent="-400050">
              <a:buAutoNum type="romanLcParenR"/>
            </a:pPr>
            <a:r>
              <a:rPr lang="en-IN" b="1" dirty="0">
                <a:latin typeface="Arial" panose="020B0604020202020204" pitchFamily="34" charset="0"/>
                <a:cs typeface="Arial" panose="020B0604020202020204" pitchFamily="34" charset="0"/>
              </a:rPr>
              <a:t>CLAHE</a:t>
            </a:r>
          </a:p>
          <a:p>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PSNR: 26.89 dB</a:t>
            </a:r>
          </a:p>
          <a:p>
            <a:endParaRPr lang="en-IN" dirty="0"/>
          </a:p>
        </p:txBody>
      </p:sp>
    </p:spTree>
    <p:extLst>
      <p:ext uri="{BB962C8B-B14F-4D97-AF65-F5344CB8AC3E}">
        <p14:creationId xmlns:p14="http://schemas.microsoft.com/office/powerpoint/2010/main" val="3423959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1A924-76CC-D0E6-EE2A-087982F33CBF}"/>
              </a:ext>
            </a:extLst>
          </p:cNvPr>
          <p:cNvSpPr>
            <a:spLocks noGrp="1"/>
          </p:cNvSpPr>
          <p:nvPr>
            <p:ph type="title"/>
          </p:nvPr>
        </p:nvSpPr>
        <p:spPr>
          <a:xfrm>
            <a:off x="838200" y="365125"/>
            <a:ext cx="10515600" cy="785249"/>
          </a:xfrm>
        </p:spPr>
        <p:txBody>
          <a:bodyPr/>
          <a:lstStyle/>
          <a:p>
            <a:r>
              <a:rPr lang="en-IN" spc="300" dirty="0">
                <a:solidFill>
                  <a:schemeClr val="tx1"/>
                </a:solidFill>
                <a:latin typeface="Times New Roman" panose="02020603050405020304" pitchFamily="18" charset="0"/>
                <a:cs typeface="Times New Roman" panose="02020603050405020304" pitchFamily="18" charset="0"/>
              </a:rPr>
              <a:t>Abstract</a:t>
            </a:r>
            <a:endParaRPr lang="en-IN" dirty="0"/>
          </a:p>
        </p:txBody>
      </p:sp>
      <p:sp>
        <p:nvSpPr>
          <p:cNvPr id="3" name="TextBox 2">
            <a:extLst>
              <a:ext uri="{FF2B5EF4-FFF2-40B4-BE49-F238E27FC236}">
                <a16:creationId xmlns:a16="http://schemas.microsoft.com/office/drawing/2014/main" id="{0FDAB786-EFA4-E896-5B09-6C7E73A6FE56}"/>
              </a:ext>
            </a:extLst>
          </p:cNvPr>
          <p:cNvSpPr txBox="1"/>
          <p:nvPr/>
        </p:nvSpPr>
        <p:spPr>
          <a:xfrm>
            <a:off x="526026" y="1327355"/>
            <a:ext cx="11139948" cy="557075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Palm leaf manuscripts carry great historical and cultural value, but their preservation and readability are hindered by noise and intricate backgrounds.</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 systematic deep learning-based workflow is proposed to enhance and recognize palm leaf manuscript images, starting with preprocessing steps like grayscale conversion, noise reduction, and binarization.</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Furthermore, super-resolution is applied to enhance the clarity of binarized images, ensuring improved readability and better archival quality.</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After enhancement, bounding box detection localizes character regions, followed by character extraction and classification using a CNN-based model for accurate text recognition.</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The proposed system’s performance is evaluated using PSNR for image quality and accuracy metrics for character recognition. The results demonstrate significant improvements in the quality and readability of palm leaf manuscript images.</a:t>
            </a:r>
          </a:p>
          <a:p>
            <a:endParaRPr lang="en-US"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697605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8B41B1-5B77-E6CD-5B4C-040E906DF1E8}"/>
              </a:ext>
            </a:extLst>
          </p:cNvPr>
          <p:cNvPicPr>
            <a:picLocks noChangeAspect="1"/>
          </p:cNvPicPr>
          <p:nvPr/>
        </p:nvPicPr>
        <p:blipFill>
          <a:blip r:embed="rId2"/>
          <a:stretch>
            <a:fillRect/>
          </a:stretch>
        </p:blipFill>
        <p:spPr>
          <a:xfrm>
            <a:off x="243374" y="99996"/>
            <a:ext cx="6486706" cy="1066892"/>
          </a:xfrm>
          <a:prstGeom prst="rect">
            <a:avLst/>
          </a:prstGeom>
        </p:spPr>
      </p:pic>
      <p:sp>
        <p:nvSpPr>
          <p:cNvPr id="7" name="TextBox 6">
            <a:extLst>
              <a:ext uri="{FF2B5EF4-FFF2-40B4-BE49-F238E27FC236}">
                <a16:creationId xmlns:a16="http://schemas.microsoft.com/office/drawing/2014/main" id="{09E92172-1570-BE54-AD6D-69C7018F8061}"/>
              </a:ext>
            </a:extLst>
          </p:cNvPr>
          <p:cNvSpPr txBox="1"/>
          <p:nvPr/>
        </p:nvSpPr>
        <p:spPr>
          <a:xfrm>
            <a:off x="381000" y="633442"/>
            <a:ext cx="11049000" cy="5078313"/>
          </a:xfrm>
          <a:prstGeom prst="rect">
            <a:avLst/>
          </a:prstGeom>
          <a:noFill/>
        </p:spPr>
        <p:txBody>
          <a:bodyPr wrap="square" rtlCol="0">
            <a:spAutoFit/>
          </a:bodyPr>
          <a:lstStyle/>
          <a:p>
            <a:endParaRPr lang="en-IN" b="1" dirty="0">
              <a:latin typeface="Arial" panose="020B0604020202020204" pitchFamily="34" charset="0"/>
              <a:cs typeface="Arial" panose="020B0604020202020204" pitchFamily="34" charset="0"/>
            </a:endParaRP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4) Binarization </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Adaptive thresholding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Adaptive Thresholding is used to convert a grayscale image into a binary image (black &amp; white) — especially when lighting is uneven or the image has shadows and varying brightness.</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Adaptive thresholding calculates the threshold separately for each small region of the image.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grayscale image is converted into a binary format, with pixels above the threshold set to white (255) and those below set to black (0).</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endParaRPr lang="en-IN" b="1" dirty="0"/>
          </a:p>
        </p:txBody>
      </p:sp>
      <p:pic>
        <p:nvPicPr>
          <p:cNvPr id="8" name="Picture 7">
            <a:extLst>
              <a:ext uri="{FF2B5EF4-FFF2-40B4-BE49-F238E27FC236}">
                <a16:creationId xmlns:a16="http://schemas.microsoft.com/office/drawing/2014/main" id="{912ECD2C-ECE7-7274-115E-48BBDFACE6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374" y="4219756"/>
            <a:ext cx="11186626" cy="2025445"/>
          </a:xfrm>
          <a:prstGeom prst="rect">
            <a:avLst/>
          </a:prstGeom>
        </p:spPr>
      </p:pic>
    </p:spTree>
    <p:extLst>
      <p:ext uri="{BB962C8B-B14F-4D97-AF65-F5344CB8AC3E}">
        <p14:creationId xmlns:p14="http://schemas.microsoft.com/office/powerpoint/2010/main" val="3063515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C4C383-E7CF-8A5F-977D-4FD222DA1E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132" y="3942735"/>
            <a:ext cx="11214619" cy="2241755"/>
          </a:xfrm>
          <a:prstGeom prst="rect">
            <a:avLst/>
          </a:prstGeom>
        </p:spPr>
      </p:pic>
      <p:pic>
        <p:nvPicPr>
          <p:cNvPr id="3" name="Picture 2">
            <a:extLst>
              <a:ext uri="{FF2B5EF4-FFF2-40B4-BE49-F238E27FC236}">
                <a16:creationId xmlns:a16="http://schemas.microsoft.com/office/drawing/2014/main" id="{BEB941F8-8090-B3CE-5FF2-31A5211AA430}"/>
              </a:ext>
            </a:extLst>
          </p:cNvPr>
          <p:cNvPicPr>
            <a:picLocks noChangeAspect="1"/>
          </p:cNvPicPr>
          <p:nvPr/>
        </p:nvPicPr>
        <p:blipFill>
          <a:blip r:embed="rId3"/>
          <a:stretch>
            <a:fillRect/>
          </a:stretch>
        </p:blipFill>
        <p:spPr>
          <a:xfrm>
            <a:off x="277762" y="140064"/>
            <a:ext cx="6486706" cy="1066892"/>
          </a:xfrm>
          <a:prstGeom prst="rect">
            <a:avLst/>
          </a:prstGeom>
        </p:spPr>
      </p:pic>
      <p:sp>
        <p:nvSpPr>
          <p:cNvPr id="4" name="TextBox 3">
            <a:extLst>
              <a:ext uri="{FF2B5EF4-FFF2-40B4-BE49-F238E27FC236}">
                <a16:creationId xmlns:a16="http://schemas.microsoft.com/office/drawing/2014/main" id="{7AE32C28-585C-D236-C0CC-911E8BDE44BC}"/>
              </a:ext>
            </a:extLst>
          </p:cNvPr>
          <p:cNvSpPr txBox="1"/>
          <p:nvPr/>
        </p:nvSpPr>
        <p:spPr>
          <a:xfrm>
            <a:off x="501132" y="1072276"/>
            <a:ext cx="10210800" cy="2585323"/>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5) Cleaning:</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Cleaning ensures the input image is clear and noise-free, allowing deep learning models to focus only on meaningful character patterns rather than distortions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duplicate of the original image is made to preserve the source, followed by contour detection, format checking, and sorting based on position.</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Small, irrelevant contours are removed using area and size filters, and valid regions are cleaned by masking and filling them with white pixels.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2554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5D6A4A-4231-B338-24AA-333109B304A3}"/>
              </a:ext>
            </a:extLst>
          </p:cNvPr>
          <p:cNvPicPr>
            <a:picLocks noChangeAspect="1"/>
          </p:cNvPicPr>
          <p:nvPr/>
        </p:nvPicPr>
        <p:blipFill>
          <a:blip r:embed="rId2"/>
          <a:stretch>
            <a:fillRect/>
          </a:stretch>
        </p:blipFill>
        <p:spPr>
          <a:xfrm>
            <a:off x="326923" y="196645"/>
            <a:ext cx="6486706" cy="1066892"/>
          </a:xfrm>
          <a:prstGeom prst="rect">
            <a:avLst/>
          </a:prstGeom>
        </p:spPr>
      </p:pic>
      <p:pic>
        <p:nvPicPr>
          <p:cNvPr id="3" name="Picture 2">
            <a:extLst>
              <a:ext uri="{FF2B5EF4-FFF2-40B4-BE49-F238E27FC236}">
                <a16:creationId xmlns:a16="http://schemas.microsoft.com/office/drawing/2014/main" id="{DB7D8AD7-3037-B3AB-265D-AB0F26D78C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3667433"/>
            <a:ext cx="11277600" cy="2407456"/>
          </a:xfrm>
          <a:prstGeom prst="rect">
            <a:avLst/>
          </a:prstGeom>
        </p:spPr>
      </p:pic>
      <p:sp>
        <p:nvSpPr>
          <p:cNvPr id="4" name="TextBox 3">
            <a:extLst>
              <a:ext uri="{FF2B5EF4-FFF2-40B4-BE49-F238E27FC236}">
                <a16:creationId xmlns:a16="http://schemas.microsoft.com/office/drawing/2014/main" id="{4BD2E8AC-6D3D-56E2-AF6E-93E6EC55233C}"/>
              </a:ext>
            </a:extLst>
          </p:cNvPr>
          <p:cNvSpPr txBox="1"/>
          <p:nvPr/>
        </p:nvSpPr>
        <p:spPr>
          <a:xfrm>
            <a:off x="457200" y="1060764"/>
            <a:ext cx="9829800" cy="3139321"/>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6) Image Enhancement</a:t>
            </a:r>
          </a:p>
          <a:p>
            <a:endParaRPr lang="en-IN" dirty="0">
              <a:latin typeface="Arial" panose="020B0604020202020204" pitchFamily="34" charset="0"/>
              <a:cs typeface="Arial" panose="020B0604020202020204" pitchFamily="34" charset="0"/>
            </a:endParaRPr>
          </a:p>
          <a:p>
            <a:r>
              <a:rPr lang="en-IN" sz="1800" b="1" dirty="0">
                <a:latin typeface="Arial" panose="020B0604020202020204" pitchFamily="34" charset="0"/>
                <a:cs typeface="Arial" panose="020B0604020202020204" pitchFamily="34" charset="0"/>
              </a:rPr>
              <a:t>FSRCNN x4(Fast Super-Resolution Convolutional Neural Network)</a:t>
            </a:r>
          </a:p>
          <a:p>
            <a:endParaRPr lang="en-IN"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800" dirty="0">
                <a:latin typeface="Arial" panose="020B0604020202020204" pitchFamily="34" charset="0"/>
                <a:cs typeface="Arial" panose="020B0604020202020204" pitchFamily="34" charset="0"/>
              </a:rPr>
              <a:t>FSRCNN upscale the image while preserving text sharpness.</a:t>
            </a:r>
          </a:p>
          <a:p>
            <a:pPr marL="342900" indent="-342900">
              <a:buFont typeface="Arial" panose="020B0604020202020204" pitchFamily="34" charset="0"/>
              <a:buChar char="•"/>
            </a:pPr>
            <a:r>
              <a:rPr lang="en-IN" sz="1800" dirty="0">
                <a:latin typeface="Arial" panose="020B0604020202020204" pitchFamily="34" charset="0"/>
                <a:cs typeface="Arial" panose="020B0604020202020204" pitchFamily="34" charset="0"/>
              </a:rPr>
              <a:t>It operates directly on low-resolution images without requiring an up sampling step before entering the network.</a:t>
            </a:r>
          </a:p>
          <a:p>
            <a:pPr marL="342900" indent="-342900">
              <a:buFont typeface="Arial" panose="020B0604020202020204" pitchFamily="34" charset="0"/>
              <a:buChar char="•"/>
            </a:pPr>
            <a:r>
              <a:rPr lang="en-IN" sz="1800" dirty="0">
                <a:latin typeface="Arial" panose="020B0604020202020204" pitchFamily="34" charset="0"/>
                <a:cs typeface="Arial" panose="020B0604020202020204" pitchFamily="34" charset="0"/>
              </a:rPr>
              <a:t>The x4 means that the output image will be 4 times the resolution of the input image.</a:t>
            </a:r>
          </a:p>
          <a:p>
            <a:endParaRPr lang="en-IN" sz="1800" b="1" dirty="0">
              <a:latin typeface="Arial" panose="020B0604020202020204" pitchFamily="34" charset="0"/>
              <a:cs typeface="Arial" panose="020B0604020202020204" pitchFamily="34" charset="0"/>
            </a:endParaRPr>
          </a:p>
          <a:p>
            <a:endParaRPr lang="en-IN" dirty="0"/>
          </a:p>
          <a:p>
            <a:endParaRPr lang="en-IN" dirty="0"/>
          </a:p>
        </p:txBody>
      </p:sp>
    </p:spTree>
    <p:extLst>
      <p:ext uri="{BB962C8B-B14F-4D97-AF65-F5344CB8AC3E}">
        <p14:creationId xmlns:p14="http://schemas.microsoft.com/office/powerpoint/2010/main" val="3124857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90BE37-49E3-019D-53DA-63EF4A2395CC}"/>
              </a:ext>
            </a:extLst>
          </p:cNvPr>
          <p:cNvPicPr>
            <a:picLocks noChangeAspect="1"/>
          </p:cNvPicPr>
          <p:nvPr/>
        </p:nvPicPr>
        <p:blipFill>
          <a:blip r:embed="rId2"/>
          <a:stretch>
            <a:fillRect/>
          </a:stretch>
        </p:blipFill>
        <p:spPr>
          <a:xfrm>
            <a:off x="248265" y="206275"/>
            <a:ext cx="6486706" cy="1066892"/>
          </a:xfrm>
          <a:prstGeom prst="rect">
            <a:avLst/>
          </a:prstGeom>
        </p:spPr>
      </p:pic>
      <p:pic>
        <p:nvPicPr>
          <p:cNvPr id="3" name="Picture 2">
            <a:extLst>
              <a:ext uri="{FF2B5EF4-FFF2-40B4-BE49-F238E27FC236}">
                <a16:creationId xmlns:a16="http://schemas.microsoft.com/office/drawing/2014/main" id="{82CBEF2E-3E74-5FC9-9364-FD80E0D7C7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752600"/>
            <a:ext cx="11277600" cy="2407456"/>
          </a:xfrm>
          <a:prstGeom prst="rect">
            <a:avLst/>
          </a:prstGeom>
        </p:spPr>
      </p:pic>
      <p:sp>
        <p:nvSpPr>
          <p:cNvPr id="4" name="TextBox 3">
            <a:extLst>
              <a:ext uri="{FF2B5EF4-FFF2-40B4-BE49-F238E27FC236}">
                <a16:creationId xmlns:a16="http://schemas.microsoft.com/office/drawing/2014/main" id="{58CA4AA1-06B3-B9E0-04C5-186108EE36F4}"/>
              </a:ext>
            </a:extLst>
          </p:cNvPr>
          <p:cNvSpPr txBox="1"/>
          <p:nvPr/>
        </p:nvSpPr>
        <p:spPr>
          <a:xfrm>
            <a:off x="533400" y="1073112"/>
            <a:ext cx="9982200"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7) HPP and VPP:</a:t>
            </a:r>
          </a:p>
        </p:txBody>
      </p:sp>
      <p:pic>
        <p:nvPicPr>
          <p:cNvPr id="5" name="Picture 4">
            <a:extLst>
              <a:ext uri="{FF2B5EF4-FFF2-40B4-BE49-F238E27FC236}">
                <a16:creationId xmlns:a16="http://schemas.microsoft.com/office/drawing/2014/main" id="{5235E194-50B3-B2FD-D5BE-55BE672524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755" y="4439434"/>
            <a:ext cx="11049000" cy="1905000"/>
          </a:xfrm>
          <a:prstGeom prst="rect">
            <a:avLst/>
          </a:prstGeom>
        </p:spPr>
      </p:pic>
    </p:spTree>
    <p:extLst>
      <p:ext uri="{BB962C8B-B14F-4D97-AF65-F5344CB8AC3E}">
        <p14:creationId xmlns:p14="http://schemas.microsoft.com/office/powerpoint/2010/main" val="3453061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8036E9-E923-C995-2556-58E88014C1E4}"/>
              </a:ext>
            </a:extLst>
          </p:cNvPr>
          <p:cNvSpPr txBox="1"/>
          <p:nvPr/>
        </p:nvSpPr>
        <p:spPr>
          <a:xfrm>
            <a:off x="381000" y="750780"/>
            <a:ext cx="10896600" cy="6186309"/>
          </a:xfrm>
          <a:prstGeom prst="rect">
            <a:avLst/>
          </a:prstGeom>
          <a:noFill/>
        </p:spPr>
        <p:txBody>
          <a:bodyPr wrap="square" rtlCol="0">
            <a:spAutoFit/>
          </a:bodyPr>
          <a:lstStyle/>
          <a:p>
            <a:r>
              <a:rPr lang="en-IN" sz="1800" b="1" dirty="0">
                <a:latin typeface="Arial" panose="020B0604020202020204" pitchFamily="34" charset="0"/>
                <a:cs typeface="Arial" panose="020B0604020202020204" pitchFamily="34" charset="0"/>
              </a:rPr>
              <a:t>Punch Hole Removal:</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It is a preprocessing step used to detect and remove these holes while preserving text and other </a:t>
            </a:r>
          </a:p>
          <a:p>
            <a:r>
              <a:rPr lang="en-IN" dirty="0">
                <a:latin typeface="Arial" panose="020B0604020202020204" pitchFamily="34" charset="0"/>
                <a:cs typeface="Arial" panose="020B0604020202020204" pitchFamily="34" charset="0"/>
              </a:rPr>
              <a:t>   important features. </a:t>
            </a:r>
          </a:p>
          <a:p>
            <a:endParaRPr lang="en-IN" sz="1800" b="1" dirty="0">
              <a:latin typeface="Arial" panose="020B0604020202020204" pitchFamily="34" charset="0"/>
              <a:cs typeface="Arial" panose="020B0604020202020204" pitchFamily="34" charset="0"/>
            </a:endParaRPr>
          </a:p>
          <a:p>
            <a:endParaRPr lang="en-IN" b="1" dirty="0">
              <a:latin typeface="Arial" panose="020B0604020202020204" pitchFamily="34" charset="0"/>
              <a:cs typeface="Arial" panose="020B0604020202020204" pitchFamily="34" charset="0"/>
            </a:endParaRPr>
          </a:p>
          <a:p>
            <a:endParaRPr lang="en-IN" sz="1800" b="1" dirty="0">
              <a:latin typeface="Arial" panose="020B0604020202020204" pitchFamily="34" charset="0"/>
              <a:cs typeface="Arial" panose="020B0604020202020204" pitchFamily="34" charset="0"/>
            </a:endParaRPr>
          </a:p>
          <a:p>
            <a:endParaRPr lang="en-IN" b="1" dirty="0">
              <a:latin typeface="Arial" panose="020B0604020202020204" pitchFamily="34" charset="0"/>
              <a:cs typeface="Arial" panose="020B0604020202020204" pitchFamily="34" charset="0"/>
            </a:endParaRPr>
          </a:p>
          <a:p>
            <a:endParaRPr lang="en-IN" sz="1800" b="1" dirty="0">
              <a:latin typeface="Arial" panose="020B0604020202020204" pitchFamily="34" charset="0"/>
              <a:cs typeface="Arial" panose="020B0604020202020204" pitchFamily="34" charset="0"/>
            </a:endParaRPr>
          </a:p>
          <a:p>
            <a:endParaRPr lang="en-IN" b="1" dirty="0">
              <a:latin typeface="Arial" panose="020B0604020202020204" pitchFamily="34" charset="0"/>
              <a:cs typeface="Arial" panose="020B0604020202020204" pitchFamily="34" charset="0"/>
            </a:endParaRPr>
          </a:p>
          <a:p>
            <a:endParaRPr lang="en-IN" sz="1800" b="1" dirty="0">
              <a:latin typeface="Arial" panose="020B0604020202020204" pitchFamily="34" charset="0"/>
              <a:cs typeface="Arial" panose="020B0604020202020204" pitchFamily="34" charset="0"/>
            </a:endParaRPr>
          </a:p>
          <a:p>
            <a:endParaRPr lang="en-IN" b="1" dirty="0">
              <a:latin typeface="Arial" panose="020B0604020202020204" pitchFamily="34" charset="0"/>
              <a:cs typeface="Arial" panose="020B0604020202020204" pitchFamily="34" charset="0"/>
            </a:endParaRPr>
          </a:p>
          <a:p>
            <a:pPr algn="ctr"/>
            <a:r>
              <a:rPr lang="en-IN" sz="1800" dirty="0">
                <a:latin typeface="Arial" panose="020B0604020202020204" pitchFamily="34" charset="0"/>
                <a:cs typeface="Arial" panose="020B0604020202020204" pitchFamily="34" charset="0"/>
              </a:rPr>
              <a:t>Punch hole mask</a:t>
            </a:r>
          </a:p>
          <a:p>
            <a:pPr algn="ctr"/>
            <a:endParaRPr lang="en-IN" dirty="0">
              <a:latin typeface="Arial" panose="020B0604020202020204" pitchFamily="34" charset="0"/>
              <a:cs typeface="Arial" panose="020B0604020202020204" pitchFamily="34" charset="0"/>
            </a:endParaRPr>
          </a:p>
          <a:p>
            <a:pPr algn="ctr"/>
            <a:endParaRPr lang="en-IN" sz="1800" dirty="0">
              <a:latin typeface="Arial" panose="020B0604020202020204" pitchFamily="34" charset="0"/>
              <a:cs typeface="Arial" panose="020B0604020202020204" pitchFamily="34" charset="0"/>
            </a:endParaRPr>
          </a:p>
          <a:p>
            <a:pPr algn="ctr"/>
            <a:endParaRPr lang="en-IN" dirty="0">
              <a:latin typeface="Arial" panose="020B0604020202020204" pitchFamily="34" charset="0"/>
              <a:cs typeface="Arial" panose="020B0604020202020204" pitchFamily="34" charset="0"/>
            </a:endParaRPr>
          </a:p>
          <a:p>
            <a:pPr algn="ctr"/>
            <a:endParaRPr lang="en-IN" sz="1800" dirty="0">
              <a:latin typeface="Arial" panose="020B0604020202020204" pitchFamily="34" charset="0"/>
              <a:cs typeface="Arial" panose="020B0604020202020204" pitchFamily="34" charset="0"/>
            </a:endParaRPr>
          </a:p>
          <a:p>
            <a:pPr algn="ctr"/>
            <a:endParaRPr lang="en-IN" dirty="0">
              <a:latin typeface="Arial" panose="020B0604020202020204" pitchFamily="34" charset="0"/>
              <a:cs typeface="Arial" panose="020B0604020202020204" pitchFamily="34" charset="0"/>
            </a:endParaRPr>
          </a:p>
          <a:p>
            <a:pPr algn="ctr"/>
            <a:endParaRPr lang="en-IN" sz="1800" dirty="0">
              <a:latin typeface="Arial" panose="020B0604020202020204" pitchFamily="34" charset="0"/>
              <a:cs typeface="Arial" panose="020B0604020202020204" pitchFamily="34" charset="0"/>
            </a:endParaRPr>
          </a:p>
          <a:p>
            <a:pPr algn="ctr"/>
            <a:endParaRPr lang="en-IN" dirty="0">
              <a:latin typeface="Arial" panose="020B0604020202020204" pitchFamily="34" charset="0"/>
              <a:cs typeface="Arial" panose="020B0604020202020204" pitchFamily="34" charset="0"/>
            </a:endParaRPr>
          </a:p>
          <a:p>
            <a:pPr algn="ctr"/>
            <a:r>
              <a:rPr lang="en-IN" sz="1800" dirty="0">
                <a:latin typeface="Arial" panose="020B0604020202020204" pitchFamily="34" charset="0"/>
                <a:cs typeface="Arial" panose="020B0604020202020204" pitchFamily="34" charset="0"/>
              </a:rPr>
              <a:t>            Image with punch holes removed </a:t>
            </a:r>
          </a:p>
          <a:p>
            <a:endParaRPr lang="en-IN" dirty="0"/>
          </a:p>
        </p:txBody>
      </p:sp>
      <p:pic>
        <p:nvPicPr>
          <p:cNvPr id="5" name="Picture 4">
            <a:extLst>
              <a:ext uri="{FF2B5EF4-FFF2-40B4-BE49-F238E27FC236}">
                <a16:creationId xmlns:a16="http://schemas.microsoft.com/office/drawing/2014/main" id="{EF44BF6B-5C56-3B43-A2BA-FEE238168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4495800"/>
            <a:ext cx="10515600" cy="1752600"/>
          </a:xfrm>
          <a:prstGeom prst="rect">
            <a:avLst/>
          </a:prstGeom>
        </p:spPr>
      </p:pic>
      <p:sp>
        <p:nvSpPr>
          <p:cNvPr id="6" name="Title 1">
            <a:extLst>
              <a:ext uri="{FF2B5EF4-FFF2-40B4-BE49-F238E27FC236}">
                <a16:creationId xmlns:a16="http://schemas.microsoft.com/office/drawing/2014/main" id="{21A60885-1F98-E6A4-11D4-C177130886CF}"/>
              </a:ext>
            </a:extLst>
          </p:cNvPr>
          <p:cNvSpPr txBox="1">
            <a:spLocks/>
          </p:cNvSpPr>
          <p:nvPr/>
        </p:nvSpPr>
        <p:spPr>
          <a:xfrm>
            <a:off x="273811" y="115011"/>
            <a:ext cx="10224897" cy="615553"/>
          </a:xfrm>
          <a:prstGeom prst="rect">
            <a:avLst/>
          </a:prstGeom>
        </p:spPr>
        <p:txBody>
          <a:bodyPr/>
          <a:lstStyle>
            <a:lvl1pPr>
              <a:defRPr>
                <a:latin typeface="+mj-lt"/>
                <a:ea typeface="+mj-ea"/>
                <a:cs typeface="+mj-cs"/>
              </a:defRPr>
            </a:lvl1pPr>
          </a:lstStyle>
          <a:p>
            <a:r>
              <a:rPr lang="en-IN" sz="4000" b="1" spc="235" dirty="0">
                <a:solidFill>
                  <a:schemeClr val="tx1"/>
                </a:solidFill>
                <a:latin typeface="Times New Roman" panose="02020603050405020304" pitchFamily="18" charset="0"/>
                <a:cs typeface="Times New Roman" panose="02020603050405020304" pitchFamily="18" charset="0"/>
              </a:rPr>
              <a:t>Experiment and Results</a:t>
            </a:r>
            <a:endParaRPr lang="en-IN" sz="4000" b="1" dirty="0"/>
          </a:p>
        </p:txBody>
      </p:sp>
    </p:spTree>
    <p:extLst>
      <p:ext uri="{BB962C8B-B14F-4D97-AF65-F5344CB8AC3E}">
        <p14:creationId xmlns:p14="http://schemas.microsoft.com/office/powerpoint/2010/main" val="22890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312A31-E706-5DAF-ABA7-A48F8B9E8D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949" y="3962400"/>
            <a:ext cx="11049000" cy="2133600"/>
          </a:xfrm>
          <a:prstGeom prst="rect">
            <a:avLst/>
          </a:prstGeom>
        </p:spPr>
      </p:pic>
      <p:sp>
        <p:nvSpPr>
          <p:cNvPr id="3" name="Title 1">
            <a:extLst>
              <a:ext uri="{FF2B5EF4-FFF2-40B4-BE49-F238E27FC236}">
                <a16:creationId xmlns:a16="http://schemas.microsoft.com/office/drawing/2014/main" id="{2775BDF5-641B-A7B4-5D0A-BD6863E7287B}"/>
              </a:ext>
            </a:extLst>
          </p:cNvPr>
          <p:cNvSpPr txBox="1">
            <a:spLocks/>
          </p:cNvSpPr>
          <p:nvPr/>
        </p:nvSpPr>
        <p:spPr>
          <a:xfrm>
            <a:off x="322972" y="311657"/>
            <a:ext cx="10224897" cy="615553"/>
          </a:xfrm>
          <a:prstGeom prst="rect">
            <a:avLst/>
          </a:prstGeom>
        </p:spPr>
        <p:txBody>
          <a:bodyPr/>
          <a:lstStyle>
            <a:lvl1pPr>
              <a:defRPr>
                <a:latin typeface="+mj-lt"/>
                <a:ea typeface="+mj-ea"/>
                <a:cs typeface="+mj-cs"/>
              </a:defRPr>
            </a:lvl1pPr>
          </a:lstStyle>
          <a:p>
            <a:r>
              <a:rPr lang="en-IN" sz="4000" b="1" spc="235" dirty="0">
                <a:solidFill>
                  <a:schemeClr val="tx1"/>
                </a:solidFill>
                <a:latin typeface="Times New Roman" panose="02020603050405020304" pitchFamily="18" charset="0"/>
                <a:cs typeface="Times New Roman" panose="02020603050405020304" pitchFamily="18" charset="0"/>
              </a:rPr>
              <a:t>Experiment and Results</a:t>
            </a:r>
            <a:endParaRPr lang="en-IN" sz="4000" b="1" dirty="0"/>
          </a:p>
        </p:txBody>
      </p:sp>
      <p:sp>
        <p:nvSpPr>
          <p:cNvPr id="4" name="TextBox 3">
            <a:extLst>
              <a:ext uri="{FF2B5EF4-FFF2-40B4-BE49-F238E27FC236}">
                <a16:creationId xmlns:a16="http://schemas.microsoft.com/office/drawing/2014/main" id="{86B17761-FEA4-78A7-943B-6561BAE82B88}"/>
              </a:ext>
            </a:extLst>
          </p:cNvPr>
          <p:cNvSpPr txBox="1"/>
          <p:nvPr/>
        </p:nvSpPr>
        <p:spPr>
          <a:xfrm>
            <a:off x="571500" y="1066800"/>
            <a:ext cx="10224897" cy="2308324"/>
          </a:xfrm>
          <a:prstGeom prst="rect">
            <a:avLst/>
          </a:prstGeom>
          <a:noFill/>
        </p:spPr>
        <p:txBody>
          <a:bodyPr wrap="square" rtlCol="0">
            <a:spAutoFit/>
          </a:bodyPr>
          <a:lstStyle/>
          <a:p>
            <a:r>
              <a:rPr lang="en-IN" sz="1800" b="1" dirty="0">
                <a:latin typeface="Arial" panose="020B0604020202020204" pitchFamily="34" charset="0"/>
                <a:cs typeface="Arial" panose="020B0604020202020204" pitchFamily="34" charset="0"/>
              </a:rPr>
              <a:t>Character Extraction:</a:t>
            </a:r>
          </a:p>
          <a:p>
            <a:endParaRPr lang="en-IN" sz="1800" dirty="0">
              <a:latin typeface="Arial" panose="020B0604020202020204" pitchFamily="34" charset="0"/>
              <a:cs typeface="Arial" panose="020B0604020202020204" pitchFamily="34" charset="0"/>
            </a:endParaRPr>
          </a:p>
          <a:p>
            <a:r>
              <a:rPr lang="en-IN" sz="1800" b="1" dirty="0">
                <a:latin typeface="Arial" panose="020B0604020202020204" pitchFamily="34" charset="0"/>
                <a:cs typeface="Arial" panose="020B0604020202020204" pitchFamily="34" charset="0"/>
              </a:rPr>
              <a:t>a) Bounding Box detection</a:t>
            </a:r>
          </a:p>
          <a:p>
            <a:endParaRPr lang="en-IN" sz="18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800" dirty="0">
                <a:latin typeface="Arial" panose="020B0604020202020204" pitchFamily="34" charset="0"/>
                <a:cs typeface="Arial" panose="020B0604020202020204" pitchFamily="34" charset="0"/>
              </a:rPr>
              <a:t>Identifies and marks the regions where text characters are present.</a:t>
            </a:r>
          </a:p>
          <a:p>
            <a:endParaRPr lang="en-IN" sz="1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800" dirty="0">
                <a:latin typeface="Arial" panose="020B0604020202020204" pitchFamily="34" charset="0"/>
                <a:cs typeface="Arial" panose="020B0604020202020204" pitchFamily="34" charset="0"/>
              </a:rPr>
              <a:t>Segments individual letters.</a:t>
            </a:r>
          </a:p>
          <a:p>
            <a:endParaRPr lang="en-IN" dirty="0"/>
          </a:p>
        </p:txBody>
      </p:sp>
    </p:spTree>
    <p:extLst>
      <p:ext uri="{BB962C8B-B14F-4D97-AF65-F5344CB8AC3E}">
        <p14:creationId xmlns:p14="http://schemas.microsoft.com/office/powerpoint/2010/main" val="3291549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58D79-3748-7D6F-10FD-E428E28C45C8}"/>
              </a:ext>
            </a:extLst>
          </p:cNvPr>
          <p:cNvSpPr txBox="1">
            <a:spLocks/>
          </p:cNvSpPr>
          <p:nvPr/>
        </p:nvSpPr>
        <p:spPr>
          <a:xfrm>
            <a:off x="381000" y="446331"/>
            <a:ext cx="10224897" cy="61555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pc="235" dirty="0">
                <a:latin typeface="Times New Roman" panose="02020603050405020304" pitchFamily="18" charset="0"/>
                <a:cs typeface="Times New Roman" panose="02020603050405020304" pitchFamily="18" charset="0"/>
              </a:rPr>
              <a:t>Experiment and Results</a:t>
            </a:r>
            <a:endParaRPr lang="en-IN" dirty="0"/>
          </a:p>
        </p:txBody>
      </p:sp>
      <p:sp>
        <p:nvSpPr>
          <p:cNvPr id="3" name="Text Placeholder 2">
            <a:extLst>
              <a:ext uri="{FF2B5EF4-FFF2-40B4-BE49-F238E27FC236}">
                <a16:creationId xmlns:a16="http://schemas.microsoft.com/office/drawing/2014/main" id="{47641573-FCAA-980F-41C0-68C6F7054B41}"/>
              </a:ext>
            </a:extLst>
          </p:cNvPr>
          <p:cNvSpPr txBox="1">
            <a:spLocks/>
          </p:cNvSpPr>
          <p:nvPr/>
        </p:nvSpPr>
        <p:spPr>
          <a:xfrm>
            <a:off x="381000" y="1219200"/>
            <a:ext cx="10972800" cy="9438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b="1" dirty="0">
                <a:latin typeface="Arial" panose="020B0604020202020204" pitchFamily="34" charset="0"/>
                <a:cs typeface="Arial" panose="020B0604020202020204" pitchFamily="34" charset="0"/>
              </a:rPr>
              <a:t>b) Extracted Characters</a:t>
            </a:r>
            <a:r>
              <a:rPr lang="en-IN" b="1" dirty="0">
                <a:latin typeface="Arial" panose="020B0604020202020204" pitchFamily="34" charset="0"/>
                <a:cs typeface="Arial" panose="020B0604020202020204" pitchFamily="34" charset="0"/>
              </a:rPr>
              <a:t>	</a:t>
            </a:r>
          </a:p>
          <a:p>
            <a:pPr marL="285750" indent="-285750"/>
            <a:r>
              <a:rPr lang="en-IN" sz="2000" dirty="0">
                <a:latin typeface="Arial" panose="020B0604020202020204" pitchFamily="34" charset="0"/>
                <a:cs typeface="Arial" panose="020B0604020202020204" pitchFamily="34" charset="0"/>
              </a:rPr>
              <a:t>Characters are isolated for recognition.</a:t>
            </a:r>
          </a:p>
          <a:p>
            <a:endParaRPr lang="en-IN" sz="1800" b="1" dirty="0">
              <a:latin typeface="Arial" panose="020B0604020202020204" pitchFamily="34" charset="0"/>
              <a:cs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07042E8A-1E12-DE6A-AAC5-25649E4CB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2320413"/>
            <a:ext cx="8534400" cy="3579016"/>
          </a:xfrm>
          <a:prstGeom prst="rect">
            <a:avLst/>
          </a:prstGeom>
        </p:spPr>
      </p:pic>
    </p:spTree>
    <p:extLst>
      <p:ext uri="{BB962C8B-B14F-4D97-AF65-F5344CB8AC3E}">
        <p14:creationId xmlns:p14="http://schemas.microsoft.com/office/powerpoint/2010/main" val="3041910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E6463-9E1F-FE41-7592-4998F4ED8DFD}"/>
              </a:ext>
            </a:extLst>
          </p:cNvPr>
          <p:cNvSpPr>
            <a:spLocks noGrp="1"/>
          </p:cNvSpPr>
          <p:nvPr>
            <p:ph type="title"/>
          </p:nvPr>
        </p:nvSpPr>
        <p:spPr>
          <a:xfrm>
            <a:off x="609600" y="328758"/>
            <a:ext cx="10515600" cy="766917"/>
          </a:xfrm>
        </p:spPr>
        <p:txBody>
          <a:bodyPr>
            <a:normAutofit fontScale="90000"/>
          </a:bodyPr>
          <a:lstStyle/>
          <a:p>
            <a:br>
              <a:rPr lang="en-IN" b="1" spc="300" dirty="0">
                <a:latin typeface="Times New Roman" panose="02020603050405020304" pitchFamily="18" charset="0"/>
                <a:cs typeface="Times New Roman" panose="02020603050405020304" pitchFamily="18" charset="0"/>
              </a:rPr>
            </a:br>
            <a:r>
              <a:rPr lang="en-IN" b="1" spc="300" dirty="0">
                <a:solidFill>
                  <a:schemeClr val="tx1"/>
                </a:solidFill>
                <a:latin typeface="Times New Roman" panose="02020603050405020304" pitchFamily="18" charset="0"/>
                <a:cs typeface="Times New Roman" panose="02020603050405020304" pitchFamily="18" charset="0"/>
              </a:rPr>
              <a:t>CNN Architecture </a:t>
            </a:r>
            <a:br>
              <a:rPr lang="en-IN" b="1" spc="300" dirty="0">
                <a:latin typeface="Times New Roman" panose="02020603050405020304" pitchFamily="18" charset="0"/>
                <a:cs typeface="Times New Roman" panose="02020603050405020304" pitchFamily="18" charset="0"/>
              </a:rPr>
            </a:br>
            <a:endParaRPr lang="en-IN" dirty="0"/>
          </a:p>
        </p:txBody>
      </p:sp>
      <p:sp>
        <p:nvSpPr>
          <p:cNvPr id="3" name="TextBox 2">
            <a:extLst>
              <a:ext uri="{FF2B5EF4-FFF2-40B4-BE49-F238E27FC236}">
                <a16:creationId xmlns:a16="http://schemas.microsoft.com/office/drawing/2014/main" id="{6556B4EF-926D-6A74-DA37-771372153E16}"/>
              </a:ext>
            </a:extLst>
          </p:cNvPr>
          <p:cNvSpPr txBox="1"/>
          <p:nvPr/>
        </p:nvSpPr>
        <p:spPr>
          <a:xfrm>
            <a:off x="580103" y="1386348"/>
            <a:ext cx="10894142" cy="5355312"/>
          </a:xfrm>
          <a:prstGeom prst="rect">
            <a:avLst/>
          </a:prstGeom>
          <a:noFill/>
        </p:spPr>
        <p:txBody>
          <a:bodyPr wrap="square" rtlCol="0">
            <a:spAutoFit/>
          </a:bodyPr>
          <a:lstStyle/>
          <a:p>
            <a:r>
              <a:rPr lang="en-US" dirty="0">
                <a:solidFill>
                  <a:srgbClr val="000000"/>
                </a:solidFill>
                <a:latin typeface="Times New Roman" panose="02020603050405020304" pitchFamily="18" charset="0"/>
              </a:rPr>
              <a:t>The proposed character recognition system utilizes Convolutional Neural Network (CNN), designed to accurately classify segmented Tamil characters. The architecture balanced depth and computational efficiency while ensuring effective feature extraction from the character images.</a:t>
            </a:r>
          </a:p>
          <a:p>
            <a:endParaRPr lang="en-US" dirty="0">
              <a:solidFill>
                <a:srgbClr val="000000"/>
              </a:solidFill>
              <a:latin typeface="Times New Roman" panose="02020603050405020304" pitchFamily="18" charset="0"/>
            </a:endParaRPr>
          </a:p>
          <a:p>
            <a:r>
              <a:rPr lang="en-US" b="1" dirty="0">
                <a:solidFill>
                  <a:srgbClr val="000000"/>
                </a:solidFill>
                <a:latin typeface="Times New Roman" panose="02020603050405020304" pitchFamily="18" charset="0"/>
              </a:rPr>
              <a:t>Input Layer </a:t>
            </a:r>
            <a:endParaRPr lang="en-US" dirty="0"/>
          </a:p>
          <a:p>
            <a:r>
              <a:rPr lang="en-US" dirty="0">
                <a:latin typeface="Times New Roman" panose="02020603050405020304" pitchFamily="18" charset="0"/>
                <a:cs typeface="Times New Roman" panose="02020603050405020304" pitchFamily="18" charset="0"/>
              </a:rPr>
              <a:t>The CNN input consists of RGB images of size C × H × W, where grayscale images are expanded to three channels (C=3) for compatibility with the network.</a:t>
            </a:r>
          </a:p>
          <a:p>
            <a:pPr>
              <a:buNone/>
            </a:pPr>
            <a:endParaRPr lang="en-US" dirty="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The initial convolution layer applies 16 filters of size 3 </a:t>
            </a:r>
            <a:r>
              <a:rPr lang="en-US" b="1" dirty="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3 with a padding of 1, preserving spatial dimensions:</a:t>
            </a:r>
            <a:endParaRPr lang="en-US" dirty="0"/>
          </a:p>
          <a:p>
            <a:pPr algn="ctr"/>
            <a:br>
              <a:rPr lang="en-US" dirty="0"/>
            </a:br>
            <a:r>
              <a:rPr lang="en-US" dirty="0">
                <a:solidFill>
                  <a:srgbClr val="000000"/>
                </a:solidFill>
                <a:latin typeface="Times New Roman" panose="02020603050405020304" pitchFamily="18" charset="0"/>
              </a:rPr>
              <a:t>Output Size  =</a:t>
            </a:r>
            <a:r>
              <a:rPr lang="en-US" b="1" dirty="0">
                <a:solidFill>
                  <a:srgbClr val="000000"/>
                </a:solidFill>
                <a:latin typeface="Times New Roman" panose="02020603050405020304" pitchFamily="18" charset="0"/>
              </a:rPr>
              <a:t>  ( H - K + 2P ) + 1</a:t>
            </a:r>
          </a:p>
          <a:p>
            <a:pPr algn="ctr"/>
            <a:endParaRPr lang="en-US" b="1" dirty="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where : H = input height/width, K = 3 (Kernel size), P = 1 (Padding), S = 1 (Stride)</a:t>
            </a:r>
            <a:endParaRPr lang="en-US" dirty="0"/>
          </a:p>
          <a:p>
            <a:r>
              <a:rPr lang="en-US" dirty="0">
                <a:solidFill>
                  <a:srgbClr val="000000"/>
                </a:solidFill>
                <a:latin typeface="Times New Roman" panose="02020603050405020304" pitchFamily="18" charset="0"/>
              </a:rPr>
              <a:t>Thus, the output dimension remains H × W.</a:t>
            </a:r>
            <a:endParaRPr lang="en-US" dirty="0"/>
          </a:p>
          <a:p>
            <a:br>
              <a:rPr lang="en-US" dirty="0"/>
            </a:br>
            <a:r>
              <a:rPr lang="en-US" dirty="0">
                <a:solidFill>
                  <a:srgbClr val="000000"/>
                </a:solidFill>
                <a:latin typeface="Times New Roman" panose="02020603050405020304" pitchFamily="18" charset="0"/>
              </a:rPr>
              <a:t>Batch normalization is applied post-convolution to normalize the activations and stabilize the learning process. The activation function used is ReLU:</a:t>
            </a:r>
            <a:endParaRPr lang="en-US" dirty="0"/>
          </a:p>
          <a:p>
            <a:pPr algn="ctr"/>
            <a:br>
              <a:rPr lang="en-US" dirty="0"/>
            </a:br>
            <a:endParaRPr lang="en-IN" dirty="0"/>
          </a:p>
        </p:txBody>
      </p:sp>
      <p:cxnSp>
        <p:nvCxnSpPr>
          <p:cNvPr id="4" name="Straight Connector 3">
            <a:extLst>
              <a:ext uri="{FF2B5EF4-FFF2-40B4-BE49-F238E27FC236}">
                <a16:creationId xmlns:a16="http://schemas.microsoft.com/office/drawing/2014/main" id="{85D8D46E-F55C-0B0B-E6A5-1AEEAFA7B917}"/>
              </a:ext>
            </a:extLst>
          </p:cNvPr>
          <p:cNvCxnSpPr/>
          <p:nvPr/>
        </p:nvCxnSpPr>
        <p:spPr>
          <a:xfrm>
            <a:off x="5867400" y="4478593"/>
            <a:ext cx="1371600" cy="0"/>
          </a:xfrm>
          <a:prstGeom prst="line">
            <a:avLst/>
          </a:prstGeom>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05050CAA-F349-EF0E-FB4E-C07FD78017BF}"/>
              </a:ext>
            </a:extLst>
          </p:cNvPr>
          <p:cNvSpPr txBox="1"/>
          <p:nvPr/>
        </p:nvSpPr>
        <p:spPr>
          <a:xfrm>
            <a:off x="3505200" y="4399935"/>
            <a:ext cx="6096000" cy="369332"/>
          </a:xfrm>
          <a:prstGeom prst="rect">
            <a:avLst/>
          </a:prstGeom>
          <a:noFill/>
        </p:spPr>
        <p:txBody>
          <a:bodyPr wrap="square">
            <a:spAutoFit/>
          </a:bodyPr>
          <a:lstStyle/>
          <a:p>
            <a:pPr algn="ctr" rtl="0">
              <a:buNone/>
            </a:pPr>
            <a:r>
              <a:rPr lang="en-US" sz="1800" b="1" i="0" u="none" strike="noStrike" dirty="0">
                <a:solidFill>
                  <a:srgbClr val="000000"/>
                </a:solidFill>
                <a:effectLst/>
                <a:latin typeface="Times New Roman" panose="02020603050405020304" pitchFamily="18" charset="0"/>
              </a:rPr>
              <a:t>S</a:t>
            </a:r>
          </a:p>
        </p:txBody>
      </p:sp>
    </p:spTree>
    <p:extLst>
      <p:ext uri="{BB962C8B-B14F-4D97-AF65-F5344CB8AC3E}">
        <p14:creationId xmlns:p14="http://schemas.microsoft.com/office/powerpoint/2010/main" val="2781700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CF2B03-4B89-CFB5-114A-25CD177145A3}"/>
              </a:ext>
            </a:extLst>
          </p:cNvPr>
          <p:cNvSpPr txBox="1"/>
          <p:nvPr/>
        </p:nvSpPr>
        <p:spPr>
          <a:xfrm>
            <a:off x="599767" y="661920"/>
            <a:ext cx="10756491" cy="5078313"/>
          </a:xfrm>
          <a:prstGeom prst="rect">
            <a:avLst/>
          </a:prstGeom>
          <a:noFill/>
        </p:spPr>
        <p:txBody>
          <a:bodyPr wrap="square">
            <a:spAutoFit/>
          </a:bodyPr>
          <a:lstStyle/>
          <a:p>
            <a:pPr rtl="0">
              <a:buNone/>
            </a:pPr>
            <a:r>
              <a:rPr lang="en-US" sz="1800" b="0" i="0" u="none" strike="noStrike" dirty="0">
                <a:solidFill>
                  <a:srgbClr val="000000"/>
                </a:solidFill>
                <a:effectLst/>
                <a:latin typeface="Times New Roman" panose="02020603050405020304" pitchFamily="18" charset="0"/>
              </a:rPr>
              <a:t>Max pooling is then performed with a 2 × 2 kernel and stride 2, effectively </a:t>
            </a:r>
            <a:r>
              <a:rPr lang="en-US" sz="1800" b="0" i="0" u="none" strike="noStrike" dirty="0" err="1">
                <a:solidFill>
                  <a:srgbClr val="000000"/>
                </a:solidFill>
                <a:effectLst/>
                <a:latin typeface="Times New Roman" panose="02020603050405020304" pitchFamily="18" charset="0"/>
              </a:rPr>
              <a:t>downsampling</a:t>
            </a:r>
            <a:r>
              <a:rPr lang="en-US" sz="1800" b="0" i="0" u="none" strike="noStrike" dirty="0">
                <a:solidFill>
                  <a:srgbClr val="000000"/>
                </a:solidFill>
                <a:effectLst/>
                <a:latin typeface="Times New Roman" panose="02020603050405020304" pitchFamily="18" charset="0"/>
              </a:rPr>
              <a:t> the feature maps. After the pooling </a:t>
            </a:r>
            <a:r>
              <a:rPr lang="en-US" sz="1800" b="0" i="0" u="none" strike="noStrike" dirty="0" err="1">
                <a:solidFill>
                  <a:srgbClr val="000000"/>
                </a:solidFill>
                <a:effectLst/>
                <a:latin typeface="Times New Roman" panose="02020603050405020304" pitchFamily="18" charset="0"/>
              </a:rPr>
              <a:t>step,the</a:t>
            </a:r>
            <a:r>
              <a:rPr lang="en-US" sz="1800" b="0" i="0" u="none" strike="noStrike" dirty="0">
                <a:solidFill>
                  <a:srgbClr val="000000"/>
                </a:solidFill>
                <a:effectLst/>
                <a:latin typeface="Times New Roman" panose="02020603050405020304" pitchFamily="18" charset="0"/>
              </a:rPr>
              <a:t> output size is reduced to </a:t>
            </a:r>
            <a:r>
              <a:rPr lang="en-US" sz="1800" b="1" i="0" u="none" strike="noStrike" dirty="0">
                <a:solidFill>
                  <a:srgbClr val="000000"/>
                </a:solidFill>
                <a:effectLst/>
                <a:latin typeface="Times New Roman" panose="02020603050405020304" pitchFamily="18" charset="0"/>
              </a:rPr>
              <a:t>H/2× W/2×16</a:t>
            </a:r>
            <a:endParaRPr lang="en-US" b="0" dirty="0">
              <a:effectLst/>
            </a:endParaRPr>
          </a:p>
          <a:p>
            <a:pPr rtl="0">
              <a:buNone/>
            </a:pPr>
            <a:br>
              <a:rPr lang="en-US" dirty="0"/>
            </a:br>
            <a:r>
              <a:rPr lang="en-US" sz="1800" b="1" i="0" u="none" strike="noStrike" dirty="0">
                <a:solidFill>
                  <a:srgbClr val="000000"/>
                </a:solidFill>
                <a:effectLst/>
                <a:latin typeface="Times New Roman" panose="02020603050405020304" pitchFamily="18" charset="0"/>
              </a:rPr>
              <a:t>Second Convolutional Block</a:t>
            </a:r>
            <a:endParaRPr lang="en-US" b="0" dirty="0">
              <a:effectLst/>
            </a:endParaRPr>
          </a:p>
          <a:p>
            <a:pPr rtl="0">
              <a:buNone/>
            </a:pPr>
            <a:r>
              <a:rPr lang="en-US" sz="1800" b="0" i="0" u="none" strike="noStrike" dirty="0">
                <a:solidFill>
                  <a:srgbClr val="000000"/>
                </a:solidFill>
                <a:effectLst/>
                <a:latin typeface="Times New Roman" panose="02020603050405020304" pitchFamily="18" charset="0"/>
              </a:rPr>
              <a:t>The second convolution layer uses 32 filters of size 3 × 3 with padding 1. Similar to the first block, batch normalization and ReLU activation are applied:</a:t>
            </a:r>
            <a:endParaRPr lang="en-US" b="0" dirty="0">
              <a:effectLst/>
            </a:endParaRPr>
          </a:p>
          <a:p>
            <a:pPr>
              <a:buNone/>
            </a:pPr>
            <a:br>
              <a:rPr lang="en-US" dirty="0"/>
            </a:br>
            <a:r>
              <a:rPr lang="en-US" dirty="0"/>
              <a:t>                                            </a:t>
            </a:r>
            <a:r>
              <a:rPr lang="en-US" sz="1800" b="1" i="0" u="none" strike="noStrike" dirty="0">
                <a:solidFill>
                  <a:srgbClr val="000000"/>
                </a:solidFill>
                <a:effectLst/>
                <a:latin typeface="Times New Roman" panose="02020603050405020304" pitchFamily="18" charset="0"/>
              </a:rPr>
              <a:t>Feature Map = ReLU (BN(Conv2D))</a:t>
            </a:r>
          </a:p>
          <a:p>
            <a:pPr rtl="0">
              <a:buNone/>
            </a:pPr>
            <a:r>
              <a:rPr lang="en-US" sz="1800" b="0" i="0" u="none" strike="noStrike" dirty="0">
                <a:solidFill>
                  <a:srgbClr val="000000"/>
                </a:solidFill>
                <a:effectLst/>
                <a:latin typeface="Times New Roman" panose="02020603050405020304" pitchFamily="18" charset="0"/>
              </a:rPr>
              <a:t>This is followed by max pooling, reducing the feature map dimensions further to </a:t>
            </a:r>
            <a:r>
              <a:rPr lang="en-US" sz="1800" b="1" i="0" u="none" strike="noStrike" dirty="0">
                <a:solidFill>
                  <a:srgbClr val="000000"/>
                </a:solidFill>
                <a:effectLst/>
                <a:latin typeface="Times New Roman" panose="02020603050405020304" pitchFamily="18" charset="0"/>
              </a:rPr>
              <a:t>H/4×W/4 .</a:t>
            </a:r>
          </a:p>
          <a:p>
            <a:pPr rtl="0">
              <a:buNone/>
            </a:pPr>
            <a:endParaRPr lang="en-US" b="1" dirty="0">
              <a:solidFill>
                <a:srgbClr val="000000"/>
              </a:solidFill>
              <a:latin typeface="Times New Roman" panose="02020603050405020304" pitchFamily="18" charset="0"/>
            </a:endParaRPr>
          </a:p>
          <a:p>
            <a:pPr rtl="0">
              <a:buNone/>
            </a:pPr>
            <a:r>
              <a:rPr lang="en-US" sz="1800" b="1" i="0" u="none" strike="noStrike" dirty="0">
                <a:solidFill>
                  <a:srgbClr val="000000"/>
                </a:solidFill>
                <a:effectLst/>
                <a:latin typeface="Times New Roman" panose="02020603050405020304" pitchFamily="18" charset="0"/>
              </a:rPr>
              <a:t>Adaptive Pooling Layer</a:t>
            </a:r>
            <a:endParaRPr lang="en-US" b="0" dirty="0">
              <a:effectLst/>
            </a:endParaRPr>
          </a:p>
          <a:p>
            <a:pPr rtl="0">
              <a:buNone/>
            </a:pPr>
            <a:r>
              <a:rPr lang="en-US" sz="1800" b="0" i="0" u="none" strike="noStrike" dirty="0">
                <a:solidFill>
                  <a:srgbClr val="000000"/>
                </a:solidFill>
                <a:effectLst/>
                <a:latin typeface="Times New Roman" panose="02020603050405020304" pitchFamily="18" charset="0"/>
              </a:rPr>
              <a:t>To ensure that the input to the fully connected layer is of fixed spatial dimension, an adaptive average pooling layer is used to reshape the feature maps to a uniform 4 × 4 spatial dimension:</a:t>
            </a:r>
            <a:endParaRPr lang="en-US" b="0" dirty="0">
              <a:effectLst/>
            </a:endParaRPr>
          </a:p>
          <a:p>
            <a:pPr algn="ctr" rtl="0">
              <a:buNone/>
            </a:pPr>
            <a:br>
              <a:rPr lang="en-US" b="0" dirty="0">
                <a:effectLst/>
              </a:rPr>
            </a:br>
            <a:r>
              <a:rPr lang="en-US" sz="1800" b="1" i="0" u="none" strike="noStrike" dirty="0">
                <a:solidFill>
                  <a:srgbClr val="000000"/>
                </a:solidFill>
                <a:effectLst/>
                <a:latin typeface="Times New Roman" panose="02020603050405020304" pitchFamily="18" charset="0"/>
              </a:rPr>
              <a:t>Output Size = (4,4)</a:t>
            </a:r>
            <a:endParaRPr lang="en-US" b="0" dirty="0">
              <a:effectLst/>
            </a:endParaRPr>
          </a:p>
          <a:p>
            <a:pPr rtl="0">
              <a:buNone/>
            </a:pPr>
            <a:br>
              <a:rPr lang="en-US" b="0" dirty="0">
                <a:effectLst/>
              </a:rPr>
            </a:br>
            <a:r>
              <a:rPr lang="en-US" sz="1800" b="0" i="0" u="none" strike="noStrike" dirty="0">
                <a:solidFill>
                  <a:srgbClr val="000000"/>
                </a:solidFill>
                <a:effectLst/>
                <a:latin typeface="Times New Roman" panose="02020603050405020304" pitchFamily="18" charset="0"/>
              </a:rPr>
              <a:t>This layer automatically adjusts the kernel size and stride to achieve the target output size, regardless of input dimension variations.</a:t>
            </a:r>
            <a:endParaRPr lang="en-US" b="0" dirty="0">
              <a:effectLst/>
            </a:endParaRPr>
          </a:p>
        </p:txBody>
      </p:sp>
    </p:spTree>
    <p:extLst>
      <p:ext uri="{BB962C8B-B14F-4D97-AF65-F5344CB8AC3E}">
        <p14:creationId xmlns:p14="http://schemas.microsoft.com/office/powerpoint/2010/main" val="896415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C7921E-2716-87EC-FFE0-50B012278FB3}"/>
              </a:ext>
            </a:extLst>
          </p:cNvPr>
          <p:cNvSpPr txBox="1"/>
          <p:nvPr/>
        </p:nvSpPr>
        <p:spPr>
          <a:xfrm>
            <a:off x="658762" y="825910"/>
            <a:ext cx="10741742" cy="3139321"/>
          </a:xfrm>
          <a:prstGeom prst="rect">
            <a:avLst/>
          </a:prstGeom>
          <a:noFill/>
        </p:spPr>
        <p:txBody>
          <a:bodyPr wrap="square">
            <a:spAutoFit/>
          </a:bodyPr>
          <a:lstStyle/>
          <a:p>
            <a:pPr rtl="0">
              <a:buNone/>
            </a:pPr>
            <a:r>
              <a:rPr lang="en-US" sz="1800" b="1" i="0" u="none" strike="noStrike" dirty="0">
                <a:solidFill>
                  <a:srgbClr val="000000"/>
                </a:solidFill>
                <a:effectLst/>
                <a:latin typeface="Times New Roman" panose="02020603050405020304" pitchFamily="18" charset="0"/>
              </a:rPr>
              <a:t>Regularization with Dropout</a:t>
            </a:r>
            <a:endParaRPr lang="en-US" b="0" dirty="0">
              <a:effectLst/>
            </a:endParaRPr>
          </a:p>
          <a:p>
            <a:pPr rtl="0">
              <a:buNone/>
            </a:pPr>
            <a:r>
              <a:rPr lang="en-US" sz="1800" b="0" i="0" u="none" strike="noStrike" dirty="0">
                <a:solidFill>
                  <a:srgbClr val="000000"/>
                </a:solidFill>
                <a:effectLst/>
                <a:latin typeface="Times New Roman" panose="02020603050405020304" pitchFamily="18" charset="0"/>
              </a:rPr>
              <a:t>A dropout layer with a rate of 0.15 is incorporated to mitigate overfitting by randomly setting 15% of the activations to zero during training</a:t>
            </a:r>
            <a:endParaRPr lang="en-US" dirty="0"/>
          </a:p>
          <a:p>
            <a:pPr>
              <a:buNone/>
            </a:pPr>
            <a:endParaRPr lang="en-US" dirty="0"/>
          </a:p>
          <a:p>
            <a:pPr rtl="0">
              <a:buNone/>
            </a:pPr>
            <a:r>
              <a:rPr lang="en-US" sz="1800" b="1" i="0" u="none" strike="noStrike" dirty="0">
                <a:solidFill>
                  <a:srgbClr val="000000"/>
                </a:solidFill>
                <a:effectLst/>
                <a:latin typeface="Times New Roman" panose="02020603050405020304" pitchFamily="18" charset="0"/>
              </a:rPr>
              <a:t>Fully Connected Layer </a:t>
            </a:r>
            <a:endParaRPr lang="en-US" b="0" dirty="0">
              <a:effectLst/>
            </a:endParaRPr>
          </a:p>
          <a:p>
            <a:pPr rtl="0">
              <a:buNone/>
            </a:pPr>
            <a:r>
              <a:rPr lang="en-US" sz="1800" b="0" i="0" u="none" strike="noStrike" dirty="0">
                <a:solidFill>
                  <a:srgbClr val="000000"/>
                </a:solidFill>
                <a:effectLst/>
                <a:latin typeface="Times New Roman" panose="02020603050405020304" pitchFamily="18" charset="0"/>
              </a:rPr>
              <a:t>The output of the adaptive pooling layer, flattened to a vector of size 32 × 4 × 4 = 512, is passed through a fully connected (linear) layer to produce class scores corresponding to the number of Tamil character classes:</a:t>
            </a:r>
            <a:endParaRPr lang="en-US" b="0" dirty="0">
              <a:effectLst/>
            </a:endParaRPr>
          </a:p>
          <a:p>
            <a:pPr algn="ctr" rtl="0">
              <a:buNone/>
            </a:pPr>
            <a:br>
              <a:rPr lang="en-US" b="0" dirty="0">
                <a:effectLst/>
              </a:rPr>
            </a:br>
            <a:r>
              <a:rPr lang="en-US" sz="1800" b="1" i="0" u="none" strike="noStrike" dirty="0">
                <a:solidFill>
                  <a:srgbClr val="000000"/>
                </a:solidFill>
                <a:effectLst/>
                <a:latin typeface="Times New Roman" panose="02020603050405020304" pitchFamily="18" charset="0"/>
              </a:rPr>
              <a:t>Output = W x + b</a:t>
            </a:r>
            <a:endParaRPr lang="en-US" b="0" dirty="0">
              <a:effectLst/>
            </a:endParaRPr>
          </a:p>
          <a:p>
            <a:pPr rtl="0">
              <a:buNone/>
            </a:pPr>
            <a:br>
              <a:rPr lang="en-US" dirty="0"/>
            </a:br>
            <a:r>
              <a:rPr lang="en-US" sz="1800" b="0" i="0" u="none" strike="noStrike" dirty="0">
                <a:solidFill>
                  <a:srgbClr val="000000"/>
                </a:solidFill>
                <a:effectLst/>
                <a:latin typeface="Times New Roman" panose="02020603050405020304" pitchFamily="18" charset="0"/>
              </a:rPr>
              <a:t>Where W R</a:t>
            </a:r>
            <a:r>
              <a:rPr lang="en-US" sz="1800" b="0" i="0" u="none" strike="noStrike" baseline="30000" dirty="0">
                <a:solidFill>
                  <a:srgbClr val="000000"/>
                </a:solidFill>
                <a:effectLst/>
                <a:latin typeface="Times New Roman" panose="02020603050405020304" pitchFamily="18" charset="0"/>
              </a:rPr>
              <a:t>68× 512 </a:t>
            </a:r>
            <a:r>
              <a:rPr lang="en-US" sz="1800" b="0" i="0" u="none" strike="noStrike" dirty="0">
                <a:solidFill>
                  <a:srgbClr val="000000"/>
                </a:solidFill>
                <a:effectLst/>
                <a:latin typeface="Times New Roman" panose="02020603050405020304" pitchFamily="18" charset="0"/>
              </a:rPr>
              <a:t> (weights), b R</a:t>
            </a:r>
            <a:r>
              <a:rPr lang="en-US" sz="1800" b="0" i="0" u="none" strike="noStrike" baseline="30000" dirty="0">
                <a:solidFill>
                  <a:srgbClr val="000000"/>
                </a:solidFill>
                <a:effectLst/>
                <a:latin typeface="Times New Roman" panose="02020603050405020304" pitchFamily="18" charset="0"/>
              </a:rPr>
              <a:t>68  </a:t>
            </a:r>
            <a:r>
              <a:rPr lang="en-US" sz="1800" b="0" i="0" u="none" strike="noStrike" dirty="0">
                <a:solidFill>
                  <a:srgbClr val="000000"/>
                </a:solidFill>
                <a:effectLst/>
                <a:latin typeface="Times New Roman" panose="02020603050405020304" pitchFamily="18" charset="0"/>
              </a:rPr>
              <a:t> (bias), output dimension: 68 classes (as defined in the model)</a:t>
            </a:r>
            <a:endParaRPr lang="en-US" b="0" dirty="0">
              <a:effectLst/>
            </a:endParaRPr>
          </a:p>
        </p:txBody>
      </p:sp>
    </p:spTree>
    <p:extLst>
      <p:ext uri="{BB962C8B-B14F-4D97-AF65-F5344CB8AC3E}">
        <p14:creationId xmlns:p14="http://schemas.microsoft.com/office/powerpoint/2010/main" val="2004772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45E1-87AC-A48A-15FF-0DDEFAD5DF69}"/>
              </a:ext>
            </a:extLst>
          </p:cNvPr>
          <p:cNvSpPr>
            <a:spLocks noGrp="1"/>
          </p:cNvSpPr>
          <p:nvPr>
            <p:ph type="title"/>
          </p:nvPr>
        </p:nvSpPr>
        <p:spPr/>
        <p:txBody>
          <a:bodyPr/>
          <a:lstStyle/>
          <a:p>
            <a:r>
              <a:rPr lang="en-IN" spc="250" dirty="0">
                <a:solidFill>
                  <a:schemeClr val="tx1"/>
                </a:solidFill>
                <a:latin typeface="Times New Roman" panose="02020603050405020304" pitchFamily="18" charset="0"/>
                <a:cs typeface="Times New Roman" panose="02020603050405020304" pitchFamily="18" charset="0"/>
              </a:rPr>
              <a:t>Base Paper Details</a:t>
            </a:r>
            <a:endParaRPr lang="en-IN" dirty="0"/>
          </a:p>
        </p:txBody>
      </p:sp>
      <p:sp>
        <p:nvSpPr>
          <p:cNvPr id="3" name="TextBox 2">
            <a:extLst>
              <a:ext uri="{FF2B5EF4-FFF2-40B4-BE49-F238E27FC236}">
                <a16:creationId xmlns:a16="http://schemas.microsoft.com/office/drawing/2014/main" id="{BEDB8700-CC47-A7A2-466D-4AE9E77DCEA1}"/>
              </a:ext>
            </a:extLst>
          </p:cNvPr>
          <p:cNvSpPr txBox="1"/>
          <p:nvPr/>
        </p:nvSpPr>
        <p:spPr>
          <a:xfrm>
            <a:off x="682487" y="1690688"/>
            <a:ext cx="10783956" cy="3831818"/>
          </a:xfrm>
          <a:prstGeom prst="rect">
            <a:avLst/>
          </a:prstGeom>
          <a:noFill/>
        </p:spPr>
        <p:txBody>
          <a:bodyPr wrap="square" rtlCol="0">
            <a:spAutoFit/>
          </a:bodyPr>
          <a:lstStyle/>
          <a:p>
            <a:pPr marL="342900" indent="-342900">
              <a:lnSpc>
                <a:spcPts val="3010"/>
              </a:lnSpc>
              <a:buFont typeface="Arial" panose="020B0604020202020204" pitchFamily="34" charset="0"/>
              <a:buChar char="•"/>
            </a:pPr>
            <a:r>
              <a:rPr lang="en-IN" sz="2000" dirty="0">
                <a:solidFill>
                  <a:srgbClr val="222222"/>
                </a:solidFill>
                <a:latin typeface="Arial" panose="020B0604020202020204" pitchFamily="34" charset="0"/>
                <a:cs typeface="Arial" panose="020B0604020202020204" pitchFamily="34" charset="0"/>
              </a:rPr>
              <a:t>Maheswari, S. U., Maheswari, P. U., &amp; Aakaash, G. S. (2024). An intelligent character segmentation system coupled with deep learning based recognition for the digitization of ancient Tamil palm leaf manuscripts. </a:t>
            </a:r>
            <a:r>
              <a:rPr lang="en-IN" sz="2000" i="1" dirty="0">
                <a:solidFill>
                  <a:srgbClr val="222222"/>
                </a:solidFill>
                <a:latin typeface="Arial" panose="020B0604020202020204" pitchFamily="34" charset="0"/>
                <a:cs typeface="Arial" panose="020B0604020202020204" pitchFamily="34" charset="0"/>
              </a:rPr>
              <a:t>Heritage Science</a:t>
            </a:r>
            <a:r>
              <a:rPr lang="en-IN" sz="2000" dirty="0">
                <a:solidFill>
                  <a:srgbClr val="222222"/>
                </a:solidFill>
                <a:latin typeface="Arial" panose="020B0604020202020204" pitchFamily="34" charset="0"/>
                <a:cs typeface="Arial" panose="020B0604020202020204" pitchFamily="34" charset="0"/>
              </a:rPr>
              <a:t>, </a:t>
            </a:r>
            <a:r>
              <a:rPr lang="en-IN" sz="2000" i="1" dirty="0">
                <a:solidFill>
                  <a:srgbClr val="222222"/>
                </a:solidFill>
                <a:latin typeface="Arial" panose="020B0604020202020204" pitchFamily="34" charset="0"/>
                <a:cs typeface="Arial" panose="020B0604020202020204" pitchFamily="34" charset="0"/>
              </a:rPr>
              <a:t>12</a:t>
            </a:r>
            <a:r>
              <a:rPr lang="en-IN" sz="2000" dirty="0">
                <a:solidFill>
                  <a:srgbClr val="222222"/>
                </a:solidFill>
                <a:latin typeface="Arial" panose="020B0604020202020204" pitchFamily="34" charset="0"/>
                <a:cs typeface="Arial" panose="020B0604020202020204" pitchFamily="34" charset="0"/>
              </a:rPr>
              <a:t>(1), 342.</a:t>
            </a:r>
          </a:p>
          <a:p>
            <a:pPr marL="342900" indent="-342900">
              <a:lnSpc>
                <a:spcPts val="3010"/>
              </a:lnSpc>
              <a:buFont typeface="Arial" panose="020B0604020202020204" pitchFamily="34" charset="0"/>
              <a:buChar char="•"/>
            </a:pPr>
            <a:endParaRPr lang="en-IN" sz="2000" dirty="0">
              <a:solidFill>
                <a:srgbClr val="222222"/>
              </a:solidFill>
              <a:latin typeface="Arial" panose="020B0604020202020204" pitchFamily="34" charset="0"/>
              <a:cs typeface="Arial" panose="020B0604020202020204" pitchFamily="34" charset="0"/>
            </a:endParaRPr>
          </a:p>
          <a:p>
            <a:pPr marL="342900" indent="-342900">
              <a:lnSpc>
                <a:spcPts val="3010"/>
              </a:lnSpc>
              <a:buFont typeface="Arial" panose="020B0604020202020204" pitchFamily="34" charset="0"/>
              <a:buChar char="•"/>
            </a:pPr>
            <a:r>
              <a:rPr lang="en-IN" sz="2000" u="sng" dirty="0">
                <a:solidFill>
                  <a:srgbClr val="222222"/>
                </a:solidFill>
                <a:latin typeface="Arial" panose="020B0604020202020204" pitchFamily="34" charset="0"/>
                <a:cs typeface="Arial" panose="020B0604020202020204" pitchFamily="34" charset="0"/>
              </a:rPr>
              <a:t>Indexed in</a:t>
            </a:r>
            <a:r>
              <a:rPr lang="en-IN" sz="2000" dirty="0">
                <a:solidFill>
                  <a:srgbClr val="222222"/>
                </a:solidFill>
                <a:latin typeface="Arial" panose="020B0604020202020204" pitchFamily="34" charset="0"/>
                <a:cs typeface="Arial" panose="020B0604020202020204" pitchFamily="34" charset="0"/>
              </a:rPr>
              <a:t>: Science Citation Index Expanded (SCIE)</a:t>
            </a:r>
          </a:p>
          <a:p>
            <a:pPr marL="342900" indent="-342900">
              <a:lnSpc>
                <a:spcPts val="3010"/>
              </a:lnSpc>
              <a:buFont typeface="Arial" panose="020B0604020202020204" pitchFamily="34" charset="0"/>
              <a:buChar char="•"/>
            </a:pPr>
            <a:endParaRPr lang="en-IN" sz="2000" dirty="0">
              <a:solidFill>
                <a:srgbClr val="222222"/>
              </a:solidFill>
              <a:latin typeface="Arial" panose="020B0604020202020204" pitchFamily="34" charset="0"/>
              <a:cs typeface="Arial" panose="020B0604020202020204" pitchFamily="34" charset="0"/>
            </a:endParaRPr>
          </a:p>
          <a:p>
            <a:pPr marL="342900" indent="-342900">
              <a:lnSpc>
                <a:spcPts val="3010"/>
              </a:lnSpc>
              <a:buFont typeface="Arial" panose="020B0604020202020204" pitchFamily="34" charset="0"/>
              <a:buChar char="•"/>
            </a:pPr>
            <a:r>
              <a:rPr lang="en-IN" sz="2000" u="sng" dirty="0">
                <a:solidFill>
                  <a:srgbClr val="222222"/>
                </a:solidFill>
                <a:latin typeface="Arial" panose="020B0604020202020204" pitchFamily="34" charset="0"/>
                <a:cs typeface="Arial" panose="020B0604020202020204" pitchFamily="34" charset="0"/>
              </a:rPr>
              <a:t>Year of Journal base paper publication</a:t>
            </a:r>
            <a:r>
              <a:rPr lang="en-IN" sz="2000" dirty="0">
                <a:solidFill>
                  <a:srgbClr val="222222"/>
                </a:solidFill>
                <a:latin typeface="Arial" panose="020B0604020202020204" pitchFamily="34" charset="0"/>
                <a:cs typeface="Arial" panose="020B0604020202020204" pitchFamily="34" charset="0"/>
              </a:rPr>
              <a:t>: 2024</a:t>
            </a:r>
          </a:p>
          <a:p>
            <a:pPr marL="342900" indent="-342900">
              <a:lnSpc>
                <a:spcPts val="3010"/>
              </a:lnSpc>
              <a:buFont typeface="Arial" panose="020B0604020202020204" pitchFamily="34" charset="0"/>
              <a:buChar char="•"/>
            </a:pPr>
            <a:endParaRPr lang="en-IN" sz="2000" dirty="0">
              <a:solidFill>
                <a:srgbClr val="222222"/>
              </a:solidFill>
              <a:latin typeface="Arial" panose="020B0604020202020204" pitchFamily="34" charset="0"/>
              <a:cs typeface="Arial" panose="020B0604020202020204" pitchFamily="34" charset="0"/>
            </a:endParaRPr>
          </a:p>
          <a:p>
            <a:pPr marL="342900" indent="-342900">
              <a:lnSpc>
                <a:spcPts val="3010"/>
              </a:lnSpc>
              <a:buFont typeface="Arial" panose="020B0604020202020204" pitchFamily="34" charset="0"/>
              <a:buChar char="•"/>
            </a:pPr>
            <a:r>
              <a:rPr lang="en-IN" sz="2000" u="sng" dirty="0">
                <a:solidFill>
                  <a:srgbClr val="222222"/>
                </a:solidFill>
                <a:latin typeface="Arial" panose="020B0604020202020204" pitchFamily="34" charset="0"/>
                <a:cs typeface="Arial" panose="020B0604020202020204" pitchFamily="34" charset="0"/>
              </a:rPr>
              <a:t>DOI</a:t>
            </a:r>
            <a:r>
              <a:rPr lang="en-IN" sz="2000" dirty="0">
                <a:solidFill>
                  <a:srgbClr val="222222"/>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hlinkClick r:id="rId2"/>
              </a:rPr>
              <a:t>https://doi.org/10.1186/s40494-024-01438-4</a:t>
            </a:r>
            <a:endParaRPr lang="en-IN" sz="2000"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3030238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BFA5BE9-B098-D225-AD67-7F3E401C71D5}"/>
              </a:ext>
            </a:extLst>
          </p:cNvPr>
          <p:cNvGraphicFramePr>
            <a:graphicFrameLocks noGrp="1"/>
          </p:cNvGraphicFramePr>
          <p:nvPr>
            <p:extLst>
              <p:ext uri="{D42A27DB-BD31-4B8C-83A1-F6EECF244321}">
                <p14:modId xmlns:p14="http://schemas.microsoft.com/office/powerpoint/2010/main" val="1986221611"/>
              </p:ext>
            </p:extLst>
          </p:nvPr>
        </p:nvGraphicFramePr>
        <p:xfrm>
          <a:off x="1765300" y="1447800"/>
          <a:ext cx="8128000" cy="135636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1016966167"/>
                    </a:ext>
                  </a:extLst>
                </a:gridCol>
                <a:gridCol w="1625600">
                  <a:extLst>
                    <a:ext uri="{9D8B030D-6E8A-4147-A177-3AD203B41FA5}">
                      <a16:colId xmlns:a16="http://schemas.microsoft.com/office/drawing/2014/main" val="3601700433"/>
                    </a:ext>
                  </a:extLst>
                </a:gridCol>
                <a:gridCol w="1625600">
                  <a:extLst>
                    <a:ext uri="{9D8B030D-6E8A-4147-A177-3AD203B41FA5}">
                      <a16:colId xmlns:a16="http://schemas.microsoft.com/office/drawing/2014/main" val="1707258517"/>
                    </a:ext>
                  </a:extLst>
                </a:gridCol>
                <a:gridCol w="1625600">
                  <a:extLst>
                    <a:ext uri="{9D8B030D-6E8A-4147-A177-3AD203B41FA5}">
                      <a16:colId xmlns:a16="http://schemas.microsoft.com/office/drawing/2014/main" val="1683857165"/>
                    </a:ext>
                  </a:extLst>
                </a:gridCol>
                <a:gridCol w="1625600">
                  <a:extLst>
                    <a:ext uri="{9D8B030D-6E8A-4147-A177-3AD203B41FA5}">
                      <a16:colId xmlns:a16="http://schemas.microsoft.com/office/drawing/2014/main" val="397259752"/>
                    </a:ext>
                  </a:extLst>
                </a:gridCol>
              </a:tblGrid>
              <a:tr h="370840">
                <a:tc>
                  <a:txBody>
                    <a:bodyPr/>
                    <a:lstStyle/>
                    <a:p>
                      <a:pPr algn="ctr" rtl="0" fontAlgn="t">
                        <a:buNone/>
                      </a:pPr>
                      <a:r>
                        <a:rPr lang="en-IN" sz="1600" b="1" u="none" strike="noStrike" dirty="0">
                          <a:solidFill>
                            <a:srgbClr val="000000"/>
                          </a:solidFill>
                          <a:effectLst/>
                        </a:rPr>
                        <a:t>Layers</a:t>
                      </a:r>
                      <a:endParaRPr lang="en-IN" sz="1600" dirty="0">
                        <a:effectLst/>
                        <a:latin typeface="Arial" panose="020B0604020202020204" pitchFamily="34" charset="0"/>
                        <a:cs typeface="Arial" panose="020B0604020202020204" pitchFamily="34" charset="0"/>
                      </a:endParaRPr>
                    </a:p>
                  </a:txBody>
                  <a:tcPr marL="63500" marR="63500" marT="63500" marB="63500"/>
                </a:tc>
                <a:tc>
                  <a:txBody>
                    <a:bodyPr/>
                    <a:lstStyle/>
                    <a:p>
                      <a:pPr algn="ctr" rtl="0" fontAlgn="t">
                        <a:buNone/>
                      </a:pPr>
                      <a:r>
                        <a:rPr lang="en-IN" sz="1600" b="1" u="none" strike="noStrike" dirty="0">
                          <a:solidFill>
                            <a:srgbClr val="000000"/>
                          </a:solidFill>
                          <a:effectLst/>
                        </a:rPr>
                        <a:t>No. of input channels</a:t>
                      </a:r>
                      <a:endParaRPr lang="en-IN" sz="1600" dirty="0">
                        <a:effectLst/>
                        <a:latin typeface="Arial" panose="020B0604020202020204" pitchFamily="34" charset="0"/>
                        <a:cs typeface="Arial" panose="020B0604020202020204" pitchFamily="34" charset="0"/>
                      </a:endParaRPr>
                    </a:p>
                  </a:txBody>
                  <a:tcPr marL="63500" marR="63500" marT="63500" marB="63500"/>
                </a:tc>
                <a:tc>
                  <a:txBody>
                    <a:bodyPr/>
                    <a:lstStyle/>
                    <a:p>
                      <a:pPr algn="ctr" rtl="0" fontAlgn="t">
                        <a:buNone/>
                      </a:pPr>
                      <a:r>
                        <a:rPr lang="en-IN" sz="1600" b="1" u="none" strike="noStrike" dirty="0">
                          <a:solidFill>
                            <a:srgbClr val="000000"/>
                          </a:solidFill>
                          <a:effectLst/>
                        </a:rPr>
                        <a:t>No. of output channels</a:t>
                      </a:r>
                      <a:endParaRPr lang="en-IN" sz="1600" dirty="0">
                        <a:effectLst/>
                        <a:latin typeface="Arial" panose="020B0604020202020204" pitchFamily="34" charset="0"/>
                        <a:cs typeface="Arial" panose="020B0604020202020204" pitchFamily="34" charset="0"/>
                      </a:endParaRPr>
                    </a:p>
                  </a:txBody>
                  <a:tcPr marL="63500" marR="63500" marT="63500" marB="63500"/>
                </a:tc>
                <a:tc>
                  <a:txBody>
                    <a:bodyPr/>
                    <a:lstStyle/>
                    <a:p>
                      <a:pPr algn="ctr" rtl="0" fontAlgn="t">
                        <a:buNone/>
                      </a:pPr>
                      <a:r>
                        <a:rPr lang="en-IN" sz="1600" b="1" u="none" strike="noStrike" dirty="0">
                          <a:solidFill>
                            <a:srgbClr val="000000"/>
                          </a:solidFill>
                          <a:effectLst/>
                        </a:rPr>
                        <a:t>Kernel Size</a:t>
                      </a:r>
                      <a:endParaRPr lang="en-IN" sz="1600" dirty="0">
                        <a:effectLst/>
                        <a:latin typeface="Arial" panose="020B0604020202020204" pitchFamily="34" charset="0"/>
                        <a:cs typeface="Arial" panose="020B0604020202020204" pitchFamily="34" charset="0"/>
                      </a:endParaRPr>
                    </a:p>
                  </a:txBody>
                  <a:tcPr marL="63500" marR="63500" marT="63500" marB="63500"/>
                </a:tc>
                <a:tc>
                  <a:txBody>
                    <a:bodyPr/>
                    <a:lstStyle/>
                    <a:p>
                      <a:pPr algn="ctr" rtl="0" fontAlgn="t">
                        <a:buNone/>
                      </a:pPr>
                      <a:r>
                        <a:rPr lang="en-IN" sz="1600" b="1" u="none" strike="noStrike" dirty="0">
                          <a:solidFill>
                            <a:srgbClr val="000000"/>
                          </a:solidFill>
                          <a:effectLst/>
                        </a:rPr>
                        <a:t>Padding</a:t>
                      </a:r>
                      <a:endParaRPr lang="en-IN" sz="1600" dirty="0">
                        <a:effectLst/>
                        <a:latin typeface="Arial" panose="020B0604020202020204" pitchFamily="34" charset="0"/>
                        <a:cs typeface="Arial" panose="020B0604020202020204" pitchFamily="34" charset="0"/>
                      </a:endParaRPr>
                    </a:p>
                  </a:txBody>
                  <a:tcPr marL="63500" marR="63500" marT="63500" marB="63500"/>
                </a:tc>
                <a:extLst>
                  <a:ext uri="{0D108BD9-81ED-4DB2-BD59-A6C34878D82A}">
                    <a16:rowId xmlns:a16="http://schemas.microsoft.com/office/drawing/2014/main" val="1179355284"/>
                  </a:ext>
                </a:extLst>
              </a:tr>
              <a:tr h="370840">
                <a:tc>
                  <a:txBody>
                    <a:bodyPr/>
                    <a:lstStyle/>
                    <a:p>
                      <a:pPr algn="ctr" rtl="0" fontAlgn="t">
                        <a:buNone/>
                      </a:pPr>
                      <a:r>
                        <a:rPr lang="en-IN" sz="1600" b="0" u="none" strike="noStrike" dirty="0">
                          <a:solidFill>
                            <a:srgbClr val="000000"/>
                          </a:solidFill>
                          <a:effectLst/>
                        </a:rPr>
                        <a:t>Conv1</a:t>
                      </a:r>
                      <a:endParaRPr lang="en-IN" sz="1600" dirty="0">
                        <a:effectLst/>
                        <a:latin typeface="Arial" panose="020B0604020202020204" pitchFamily="34" charset="0"/>
                        <a:cs typeface="Arial" panose="020B0604020202020204" pitchFamily="34" charset="0"/>
                      </a:endParaRPr>
                    </a:p>
                  </a:txBody>
                  <a:tcPr marL="63500" marR="63500" marT="63500" marB="63500"/>
                </a:tc>
                <a:tc>
                  <a:txBody>
                    <a:bodyPr/>
                    <a:lstStyle/>
                    <a:p>
                      <a:pPr algn="ctr"/>
                      <a:r>
                        <a:rPr lang="en-IN" sz="1600" dirty="0"/>
                        <a:t>3</a:t>
                      </a:r>
                      <a:endParaRPr lang="en-IN" sz="1600" dirty="0">
                        <a:latin typeface="Arial" panose="020B0604020202020204" pitchFamily="34" charset="0"/>
                        <a:cs typeface="Arial" panose="020B0604020202020204" pitchFamily="34" charset="0"/>
                      </a:endParaRPr>
                    </a:p>
                  </a:txBody>
                  <a:tcPr/>
                </a:tc>
                <a:tc>
                  <a:txBody>
                    <a:bodyPr/>
                    <a:lstStyle/>
                    <a:p>
                      <a:pPr algn="ctr"/>
                      <a:r>
                        <a:rPr lang="en-IN" sz="1600" dirty="0"/>
                        <a:t>16</a:t>
                      </a:r>
                      <a:endParaRPr lang="en-IN" sz="1600" dirty="0">
                        <a:latin typeface="Arial" panose="020B0604020202020204" pitchFamily="34" charset="0"/>
                        <a:cs typeface="Arial" panose="020B0604020202020204" pitchFamily="34" charset="0"/>
                      </a:endParaRPr>
                    </a:p>
                  </a:txBody>
                  <a:tcPr/>
                </a:tc>
                <a:tc>
                  <a:txBody>
                    <a:bodyPr/>
                    <a:lstStyle/>
                    <a:p>
                      <a:pPr algn="ctr"/>
                      <a:r>
                        <a:rPr lang="en-IN" sz="1600" dirty="0"/>
                        <a:t>3 x 3</a:t>
                      </a:r>
                      <a:endParaRPr lang="en-IN" sz="1600" dirty="0">
                        <a:latin typeface="Arial" panose="020B0604020202020204" pitchFamily="34" charset="0"/>
                        <a:cs typeface="Arial" panose="020B0604020202020204" pitchFamily="34" charset="0"/>
                      </a:endParaRPr>
                    </a:p>
                  </a:txBody>
                  <a:tcPr/>
                </a:tc>
                <a:tc>
                  <a:txBody>
                    <a:bodyPr/>
                    <a:lstStyle/>
                    <a:p>
                      <a:pPr algn="ctr"/>
                      <a:r>
                        <a:rPr lang="en-IN" sz="1600" dirty="0"/>
                        <a:t>1</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5316529"/>
                  </a:ext>
                </a:extLst>
              </a:tr>
              <a:tr h="370840">
                <a:tc>
                  <a:txBody>
                    <a:bodyPr/>
                    <a:lstStyle/>
                    <a:p>
                      <a:pPr algn="ctr" rtl="0" fontAlgn="t">
                        <a:buNone/>
                      </a:pPr>
                      <a:r>
                        <a:rPr lang="en-IN" sz="1600" b="0" u="none" strike="noStrike" dirty="0">
                          <a:solidFill>
                            <a:srgbClr val="000000"/>
                          </a:solidFill>
                          <a:effectLst/>
                        </a:rPr>
                        <a:t>Conv2</a:t>
                      </a:r>
                      <a:endParaRPr lang="en-IN" sz="1600" dirty="0">
                        <a:effectLst/>
                        <a:latin typeface="Arial" panose="020B0604020202020204" pitchFamily="34" charset="0"/>
                        <a:cs typeface="Arial" panose="020B0604020202020204" pitchFamily="34" charset="0"/>
                      </a:endParaRPr>
                    </a:p>
                  </a:txBody>
                  <a:tcPr marL="63500" marR="63500" marT="63500" marB="63500"/>
                </a:tc>
                <a:tc>
                  <a:txBody>
                    <a:bodyPr/>
                    <a:lstStyle/>
                    <a:p>
                      <a:pPr algn="ctr"/>
                      <a:r>
                        <a:rPr lang="en-IN" sz="1600" dirty="0"/>
                        <a:t>16</a:t>
                      </a:r>
                      <a:endParaRPr lang="en-IN" sz="1600" dirty="0">
                        <a:latin typeface="Arial" panose="020B0604020202020204" pitchFamily="34" charset="0"/>
                        <a:cs typeface="Arial" panose="020B0604020202020204" pitchFamily="34" charset="0"/>
                      </a:endParaRPr>
                    </a:p>
                  </a:txBody>
                  <a:tcPr/>
                </a:tc>
                <a:tc>
                  <a:txBody>
                    <a:bodyPr/>
                    <a:lstStyle/>
                    <a:p>
                      <a:pPr algn="ctr"/>
                      <a:r>
                        <a:rPr lang="en-IN" sz="1600" dirty="0"/>
                        <a:t>32</a:t>
                      </a:r>
                      <a:endParaRPr lang="en-IN" sz="1600" dirty="0">
                        <a:latin typeface="Arial" panose="020B0604020202020204" pitchFamily="34" charset="0"/>
                        <a:cs typeface="Arial" panose="020B0604020202020204" pitchFamily="34" charset="0"/>
                      </a:endParaRPr>
                    </a:p>
                  </a:txBody>
                  <a:tcPr/>
                </a:tc>
                <a:tc>
                  <a:txBody>
                    <a:bodyPr/>
                    <a:lstStyle/>
                    <a:p>
                      <a:pPr algn="ctr"/>
                      <a:r>
                        <a:rPr lang="en-IN" sz="1600" dirty="0"/>
                        <a:t>3 x 3</a:t>
                      </a:r>
                      <a:endParaRPr lang="en-IN" sz="1600" dirty="0">
                        <a:latin typeface="Arial" panose="020B0604020202020204" pitchFamily="34" charset="0"/>
                        <a:cs typeface="Arial" panose="020B0604020202020204" pitchFamily="34" charset="0"/>
                      </a:endParaRPr>
                    </a:p>
                  </a:txBody>
                  <a:tcPr/>
                </a:tc>
                <a:tc>
                  <a:txBody>
                    <a:bodyPr/>
                    <a:lstStyle/>
                    <a:p>
                      <a:pPr algn="ctr"/>
                      <a:r>
                        <a:rPr lang="en-IN" sz="1600" dirty="0"/>
                        <a:t>1</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06892173"/>
                  </a:ext>
                </a:extLst>
              </a:tr>
            </a:tbl>
          </a:graphicData>
        </a:graphic>
      </p:graphicFrame>
      <p:graphicFrame>
        <p:nvGraphicFramePr>
          <p:cNvPr id="3" name="Table 2">
            <a:extLst>
              <a:ext uri="{FF2B5EF4-FFF2-40B4-BE49-F238E27FC236}">
                <a16:creationId xmlns:a16="http://schemas.microsoft.com/office/drawing/2014/main" id="{B273A1B4-F180-E5B6-03B2-E7B65A51CFBB}"/>
              </a:ext>
            </a:extLst>
          </p:cNvPr>
          <p:cNvGraphicFramePr>
            <a:graphicFrameLocks noGrp="1"/>
          </p:cNvGraphicFramePr>
          <p:nvPr>
            <p:extLst>
              <p:ext uri="{D42A27DB-BD31-4B8C-83A1-F6EECF244321}">
                <p14:modId xmlns:p14="http://schemas.microsoft.com/office/powerpoint/2010/main" val="3780095710"/>
              </p:ext>
            </p:extLst>
          </p:nvPr>
        </p:nvGraphicFramePr>
        <p:xfrm>
          <a:off x="3962400" y="3435220"/>
          <a:ext cx="3733800" cy="949960"/>
        </p:xfrm>
        <a:graphic>
          <a:graphicData uri="http://schemas.openxmlformats.org/drawingml/2006/table">
            <a:tbl>
              <a:tblPr firstRow="1" bandRow="1">
                <a:tableStyleId>{073A0DAA-6AF3-43AB-8588-CEC1D06C72B9}</a:tableStyleId>
              </a:tblPr>
              <a:tblGrid>
                <a:gridCol w="2209800">
                  <a:extLst>
                    <a:ext uri="{9D8B030D-6E8A-4147-A177-3AD203B41FA5}">
                      <a16:colId xmlns:a16="http://schemas.microsoft.com/office/drawing/2014/main" val="2796321650"/>
                    </a:ext>
                  </a:extLst>
                </a:gridCol>
                <a:gridCol w="1524000">
                  <a:extLst>
                    <a:ext uri="{9D8B030D-6E8A-4147-A177-3AD203B41FA5}">
                      <a16:colId xmlns:a16="http://schemas.microsoft.com/office/drawing/2014/main" val="4153467370"/>
                    </a:ext>
                  </a:extLst>
                </a:gridCol>
              </a:tblGrid>
              <a:tr h="117475">
                <a:tc>
                  <a:txBody>
                    <a:bodyPr/>
                    <a:lstStyle/>
                    <a:p>
                      <a:pPr algn="ctr"/>
                      <a:r>
                        <a:rPr lang="en-IN" sz="1600" b="1" dirty="0"/>
                        <a:t>Size of pooling window </a:t>
                      </a:r>
                      <a:endParaRPr lang="en-IN" sz="1600" b="1" dirty="0">
                        <a:latin typeface="Arial" panose="020B0604020202020204" pitchFamily="34" charset="0"/>
                        <a:cs typeface="Arial" panose="020B0604020202020204" pitchFamily="34" charset="0"/>
                      </a:endParaRPr>
                    </a:p>
                  </a:txBody>
                  <a:tcPr/>
                </a:tc>
                <a:tc>
                  <a:txBody>
                    <a:bodyPr/>
                    <a:lstStyle/>
                    <a:p>
                      <a:pPr algn="ctr"/>
                      <a:r>
                        <a:rPr lang="en-IN" sz="1600" b="1" dirty="0"/>
                        <a:t>Stride</a:t>
                      </a:r>
                      <a:endParaRPr lang="en-IN" sz="1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48744450"/>
                  </a:ext>
                </a:extLst>
              </a:tr>
              <a:tr h="370840">
                <a:tc>
                  <a:txBody>
                    <a:bodyPr/>
                    <a:lstStyle/>
                    <a:p>
                      <a:pPr algn="ctr"/>
                      <a:r>
                        <a:rPr lang="en-IN" sz="1600" dirty="0"/>
                        <a:t>2</a:t>
                      </a:r>
                      <a:endParaRPr lang="en-IN" sz="1600" dirty="0">
                        <a:latin typeface="Arial" panose="020B0604020202020204" pitchFamily="34" charset="0"/>
                        <a:cs typeface="Arial" panose="020B0604020202020204" pitchFamily="34" charset="0"/>
                      </a:endParaRPr>
                    </a:p>
                  </a:txBody>
                  <a:tcPr/>
                </a:tc>
                <a:tc>
                  <a:txBody>
                    <a:bodyPr/>
                    <a:lstStyle/>
                    <a:p>
                      <a:pPr algn="ctr"/>
                      <a:r>
                        <a:rPr lang="en-IN" sz="1600" dirty="0"/>
                        <a:t>2</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6831652"/>
                  </a:ext>
                </a:extLst>
              </a:tr>
            </a:tbl>
          </a:graphicData>
        </a:graphic>
      </p:graphicFrame>
      <p:graphicFrame>
        <p:nvGraphicFramePr>
          <p:cNvPr id="4" name="Table 3">
            <a:extLst>
              <a:ext uri="{FF2B5EF4-FFF2-40B4-BE49-F238E27FC236}">
                <a16:creationId xmlns:a16="http://schemas.microsoft.com/office/drawing/2014/main" id="{FB211230-DC24-5823-043A-0446056F7F2E}"/>
              </a:ext>
            </a:extLst>
          </p:cNvPr>
          <p:cNvGraphicFramePr>
            <a:graphicFrameLocks noGrp="1"/>
          </p:cNvGraphicFramePr>
          <p:nvPr>
            <p:extLst>
              <p:ext uri="{D42A27DB-BD31-4B8C-83A1-F6EECF244321}">
                <p14:modId xmlns:p14="http://schemas.microsoft.com/office/powerpoint/2010/main" val="3833080657"/>
              </p:ext>
            </p:extLst>
          </p:nvPr>
        </p:nvGraphicFramePr>
        <p:xfrm>
          <a:off x="3657600" y="4876800"/>
          <a:ext cx="4577080" cy="1054100"/>
        </p:xfrm>
        <a:graphic>
          <a:graphicData uri="http://schemas.openxmlformats.org/drawingml/2006/table">
            <a:tbl>
              <a:tblPr firstRow="1" bandRow="1">
                <a:tableStyleId>{073A0DAA-6AF3-43AB-8588-CEC1D06C72B9}</a:tableStyleId>
              </a:tblPr>
              <a:tblGrid>
                <a:gridCol w="1986280">
                  <a:extLst>
                    <a:ext uri="{9D8B030D-6E8A-4147-A177-3AD203B41FA5}">
                      <a16:colId xmlns:a16="http://schemas.microsoft.com/office/drawing/2014/main" val="4215364302"/>
                    </a:ext>
                  </a:extLst>
                </a:gridCol>
                <a:gridCol w="2590800">
                  <a:extLst>
                    <a:ext uri="{9D8B030D-6E8A-4147-A177-3AD203B41FA5}">
                      <a16:colId xmlns:a16="http://schemas.microsoft.com/office/drawing/2014/main" val="431451523"/>
                    </a:ext>
                  </a:extLst>
                </a:gridCol>
              </a:tblGrid>
              <a:tr h="474980">
                <a:tc>
                  <a:txBody>
                    <a:bodyPr/>
                    <a:lstStyle/>
                    <a:p>
                      <a:r>
                        <a:rPr lang="en-IN" sz="1600" b="1" dirty="0"/>
                        <a:t>Input size of FC layer </a:t>
                      </a:r>
                      <a:endParaRPr lang="en-IN" sz="1600" b="1" dirty="0">
                        <a:latin typeface="Arial" panose="020B0604020202020204" pitchFamily="34" charset="0"/>
                        <a:cs typeface="Arial" panose="020B0604020202020204" pitchFamily="34" charset="0"/>
                      </a:endParaRPr>
                    </a:p>
                  </a:txBody>
                  <a:tcPr/>
                </a:tc>
                <a:tc>
                  <a:txBody>
                    <a:bodyPr/>
                    <a:lstStyle/>
                    <a:p>
                      <a:r>
                        <a:rPr lang="en-IN" sz="1600" b="1" dirty="0"/>
                        <a:t>Output size of FC layer </a:t>
                      </a:r>
                      <a:endParaRPr lang="en-IN" sz="1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30503017"/>
                  </a:ext>
                </a:extLst>
              </a:tr>
              <a:tr h="474980">
                <a:tc>
                  <a:txBody>
                    <a:bodyPr/>
                    <a:lstStyle/>
                    <a:p>
                      <a:pPr algn="ctr" rtl="0" fontAlgn="t">
                        <a:buNone/>
                      </a:pPr>
                      <a:r>
                        <a:rPr lang="en-IN" sz="1600" b="0" u="none" strike="noStrike" dirty="0">
                          <a:solidFill>
                            <a:srgbClr val="000000"/>
                          </a:solidFill>
                          <a:effectLst/>
                        </a:rPr>
                        <a:t>32 × 4 × 4</a:t>
                      </a:r>
                      <a:endParaRPr lang="en-IN" sz="1600" dirty="0">
                        <a:effectLst/>
                      </a:endParaRPr>
                    </a:p>
                  </a:txBody>
                  <a:tcPr marL="63500" marR="63500" marT="63500" marB="63500"/>
                </a:tc>
                <a:tc>
                  <a:txBody>
                    <a:bodyPr/>
                    <a:lstStyle/>
                    <a:p>
                      <a:pPr algn="ctr" rtl="0" fontAlgn="t">
                        <a:buNone/>
                      </a:pPr>
                      <a:r>
                        <a:rPr lang="en-IN" sz="1600" b="0" u="none" strike="noStrike" dirty="0">
                          <a:solidFill>
                            <a:srgbClr val="000000"/>
                          </a:solidFill>
                          <a:effectLst/>
                        </a:rPr>
                        <a:t>69</a:t>
                      </a:r>
                      <a:endParaRPr lang="en-IN" sz="1600" dirty="0">
                        <a:effectLst/>
                      </a:endParaRPr>
                    </a:p>
                  </a:txBody>
                  <a:tcPr marL="63500" marR="63500" marT="63500" marB="63500"/>
                </a:tc>
                <a:extLst>
                  <a:ext uri="{0D108BD9-81ED-4DB2-BD59-A6C34878D82A}">
                    <a16:rowId xmlns:a16="http://schemas.microsoft.com/office/drawing/2014/main" val="2916328676"/>
                  </a:ext>
                </a:extLst>
              </a:tr>
            </a:tbl>
          </a:graphicData>
        </a:graphic>
      </p:graphicFrame>
    </p:spTree>
    <p:extLst>
      <p:ext uri="{BB962C8B-B14F-4D97-AF65-F5344CB8AC3E}">
        <p14:creationId xmlns:p14="http://schemas.microsoft.com/office/powerpoint/2010/main" val="484854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442B371-79AB-1106-623D-15BA301B20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1371600"/>
            <a:ext cx="10554929"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669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303D54-3A72-FE09-1D56-372F0AA391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649361"/>
            <a:ext cx="10820400" cy="4615543"/>
          </a:xfrm>
          <a:prstGeom prst="rect">
            <a:avLst/>
          </a:prstGeom>
        </p:spPr>
      </p:pic>
      <p:sp>
        <p:nvSpPr>
          <p:cNvPr id="3" name="TextBox 2">
            <a:extLst>
              <a:ext uri="{FF2B5EF4-FFF2-40B4-BE49-F238E27FC236}">
                <a16:creationId xmlns:a16="http://schemas.microsoft.com/office/drawing/2014/main" id="{8D370B82-68B8-DD36-0A5D-56AD5207A969}"/>
              </a:ext>
            </a:extLst>
          </p:cNvPr>
          <p:cNvSpPr txBox="1"/>
          <p:nvPr/>
        </p:nvSpPr>
        <p:spPr>
          <a:xfrm>
            <a:off x="875071" y="324465"/>
            <a:ext cx="7610168" cy="984885"/>
          </a:xfrm>
          <a:prstGeom prst="rect">
            <a:avLst/>
          </a:prstGeom>
          <a:noFill/>
        </p:spPr>
        <p:txBody>
          <a:bodyPr wrap="square" rtlCol="0">
            <a:spAutoFit/>
          </a:bodyPr>
          <a:lstStyle/>
          <a:p>
            <a:r>
              <a:rPr lang="en-IN" sz="4000" b="1" spc="300" dirty="0">
                <a:latin typeface="Times New Roman" panose="02020603050405020304" pitchFamily="18" charset="0"/>
                <a:cs typeface="Times New Roman" panose="02020603050405020304" pitchFamily="18" charset="0"/>
              </a:rPr>
              <a:t>Model Training </a:t>
            </a:r>
          </a:p>
          <a:p>
            <a:endParaRPr lang="en-IN" dirty="0"/>
          </a:p>
        </p:txBody>
      </p:sp>
    </p:spTree>
    <p:extLst>
      <p:ext uri="{BB962C8B-B14F-4D97-AF65-F5344CB8AC3E}">
        <p14:creationId xmlns:p14="http://schemas.microsoft.com/office/powerpoint/2010/main" val="474970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A826DE-615E-2F0F-5F7D-3889BABB1A89}"/>
              </a:ext>
            </a:extLst>
          </p:cNvPr>
          <p:cNvSpPr txBox="1"/>
          <p:nvPr/>
        </p:nvSpPr>
        <p:spPr>
          <a:xfrm>
            <a:off x="619432" y="316971"/>
            <a:ext cx="6096000" cy="707886"/>
          </a:xfrm>
          <a:prstGeom prst="rect">
            <a:avLst/>
          </a:prstGeom>
          <a:noFill/>
        </p:spPr>
        <p:txBody>
          <a:bodyPr wrap="square">
            <a:spAutoFit/>
          </a:bodyPr>
          <a:lstStyle/>
          <a:p>
            <a:r>
              <a:rPr lang="en-IN" sz="4000" b="1" spc="300" dirty="0">
                <a:latin typeface="Times New Roman" panose="02020603050405020304" pitchFamily="18" charset="0"/>
                <a:cs typeface="Times New Roman" panose="02020603050405020304" pitchFamily="18" charset="0"/>
              </a:rPr>
              <a:t>Test data Results</a:t>
            </a:r>
          </a:p>
        </p:txBody>
      </p:sp>
      <p:sp>
        <p:nvSpPr>
          <p:cNvPr id="5" name="TextBox 4">
            <a:extLst>
              <a:ext uri="{FF2B5EF4-FFF2-40B4-BE49-F238E27FC236}">
                <a16:creationId xmlns:a16="http://schemas.microsoft.com/office/drawing/2014/main" id="{492BD9C4-5990-CB07-FFB8-7EE67D677AC4}"/>
              </a:ext>
            </a:extLst>
          </p:cNvPr>
          <p:cNvSpPr txBox="1"/>
          <p:nvPr/>
        </p:nvSpPr>
        <p:spPr>
          <a:xfrm>
            <a:off x="619432" y="1083658"/>
            <a:ext cx="9596283" cy="563231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Test Loss: 0.1694</a:t>
            </a:r>
          </a:p>
          <a:p>
            <a:r>
              <a:rPr lang="en-US" dirty="0">
                <a:latin typeface="Arial" panose="020B0604020202020204" pitchFamily="34" charset="0"/>
                <a:cs typeface="Arial" panose="020B0604020202020204" pitchFamily="34" charset="0"/>
              </a:rPr>
              <a:t>Test Accuracy: 94.92%</a:t>
            </a:r>
          </a:p>
          <a:p>
            <a:endParaRPr lang="en-US" dirty="0"/>
          </a:p>
          <a:p>
            <a:endParaRPr lang="en-US" dirty="0"/>
          </a:p>
          <a:p>
            <a:endParaRPr lang="en-US"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latin typeface="Arial" panose="020B0604020202020204" pitchFamily="34" charset="0"/>
                <a:cs typeface="Arial" panose="020B0604020202020204" pitchFamily="34" charset="0"/>
              </a:rPr>
              <a:t>Weighted-average ROC AUC: 0.9996</a:t>
            </a:r>
          </a:p>
          <a:p>
            <a:r>
              <a:rPr lang="en-IN" dirty="0">
                <a:latin typeface="Arial" panose="020B0604020202020204" pitchFamily="34" charset="0"/>
                <a:cs typeface="Arial" panose="020B0604020202020204" pitchFamily="34" charset="0"/>
              </a:rPr>
              <a:t>Micro-average ROC AUC: 0.9997</a:t>
            </a:r>
          </a:p>
          <a:p>
            <a:r>
              <a:rPr lang="en-IN" dirty="0">
                <a:latin typeface="Arial" panose="020B0604020202020204" pitchFamily="34" charset="0"/>
                <a:cs typeface="Arial" panose="020B0604020202020204" pitchFamily="34" charset="0"/>
              </a:rPr>
              <a:t>Mean Average Precision (</a:t>
            </a:r>
            <a:r>
              <a:rPr lang="en-IN" dirty="0" err="1">
                <a:latin typeface="Arial" panose="020B0604020202020204" pitchFamily="34" charset="0"/>
                <a:cs typeface="Arial" panose="020B0604020202020204" pitchFamily="34" charset="0"/>
              </a:rPr>
              <a:t>mAP</a:t>
            </a:r>
            <a:r>
              <a:rPr lang="en-IN" dirty="0">
                <a:latin typeface="Arial" panose="020B0604020202020204" pitchFamily="34" charset="0"/>
                <a:cs typeface="Arial" panose="020B0604020202020204" pitchFamily="34" charset="0"/>
              </a:rPr>
              <a:t>): 0.9819</a:t>
            </a:r>
          </a:p>
          <a:p>
            <a:r>
              <a:rPr lang="en-IN" dirty="0">
                <a:latin typeface="Arial" panose="020B0604020202020204" pitchFamily="34" charset="0"/>
                <a:cs typeface="Arial" panose="020B0604020202020204" pitchFamily="34" charset="0"/>
              </a:rPr>
              <a:t>Macro-average Precision: 0.9819</a:t>
            </a:r>
          </a:p>
        </p:txBody>
      </p:sp>
      <p:graphicFrame>
        <p:nvGraphicFramePr>
          <p:cNvPr id="6" name="Table 5">
            <a:extLst>
              <a:ext uri="{FF2B5EF4-FFF2-40B4-BE49-F238E27FC236}">
                <a16:creationId xmlns:a16="http://schemas.microsoft.com/office/drawing/2014/main" id="{8B5BE8D2-5A28-0077-7376-7D52F1F9F41C}"/>
              </a:ext>
            </a:extLst>
          </p:cNvPr>
          <p:cNvGraphicFramePr>
            <a:graphicFrameLocks noGrp="1"/>
          </p:cNvGraphicFramePr>
          <p:nvPr>
            <p:extLst>
              <p:ext uri="{D42A27DB-BD31-4B8C-83A1-F6EECF244321}">
                <p14:modId xmlns:p14="http://schemas.microsoft.com/office/powerpoint/2010/main" val="2520358517"/>
              </p:ext>
            </p:extLst>
          </p:nvPr>
        </p:nvGraphicFramePr>
        <p:xfrm>
          <a:off x="930496" y="1759226"/>
          <a:ext cx="8128000" cy="3703320"/>
        </p:xfrm>
        <a:graphic>
          <a:graphicData uri="http://schemas.openxmlformats.org/drawingml/2006/table">
            <a:tbl>
              <a:tblPr firstRow="1" bandRow="1">
                <a:tableStyleId>{2D5ABB26-0587-4C30-8999-92F81FD0307C}</a:tableStyleId>
              </a:tblPr>
              <a:tblGrid>
                <a:gridCol w="1625600">
                  <a:extLst>
                    <a:ext uri="{9D8B030D-6E8A-4147-A177-3AD203B41FA5}">
                      <a16:colId xmlns:a16="http://schemas.microsoft.com/office/drawing/2014/main" val="700986307"/>
                    </a:ext>
                  </a:extLst>
                </a:gridCol>
                <a:gridCol w="1625600">
                  <a:extLst>
                    <a:ext uri="{9D8B030D-6E8A-4147-A177-3AD203B41FA5}">
                      <a16:colId xmlns:a16="http://schemas.microsoft.com/office/drawing/2014/main" val="2973191908"/>
                    </a:ext>
                  </a:extLst>
                </a:gridCol>
                <a:gridCol w="1625600">
                  <a:extLst>
                    <a:ext uri="{9D8B030D-6E8A-4147-A177-3AD203B41FA5}">
                      <a16:colId xmlns:a16="http://schemas.microsoft.com/office/drawing/2014/main" val="4072332987"/>
                    </a:ext>
                  </a:extLst>
                </a:gridCol>
                <a:gridCol w="1625600">
                  <a:extLst>
                    <a:ext uri="{9D8B030D-6E8A-4147-A177-3AD203B41FA5}">
                      <a16:colId xmlns:a16="http://schemas.microsoft.com/office/drawing/2014/main" val="528077727"/>
                    </a:ext>
                  </a:extLst>
                </a:gridCol>
                <a:gridCol w="1625600">
                  <a:extLst>
                    <a:ext uri="{9D8B030D-6E8A-4147-A177-3AD203B41FA5}">
                      <a16:colId xmlns:a16="http://schemas.microsoft.com/office/drawing/2014/main" val="2452227712"/>
                    </a:ext>
                  </a:extLst>
                </a:gridCol>
              </a:tblGrid>
              <a:tr h="186165">
                <a:tc>
                  <a:txBody>
                    <a:bodyPr/>
                    <a:lstStyle/>
                    <a:p>
                      <a:pPr algn="ctr"/>
                      <a:r>
                        <a:rPr lang="en-IN" dirty="0">
                          <a:latin typeface="Arial" panose="020B0604020202020204" pitchFamily="34" charset="0"/>
                          <a:cs typeface="Arial" panose="020B0604020202020204" pitchFamily="34" charset="0"/>
                        </a:rPr>
                        <a:t>Class label</a:t>
                      </a:r>
                    </a:p>
                  </a:txBody>
                  <a:tcPr/>
                </a:tc>
                <a:tc>
                  <a:txBody>
                    <a:bodyPr/>
                    <a:lstStyle/>
                    <a:p>
                      <a:pPr algn="ctr"/>
                      <a:r>
                        <a:rPr lang="en-IN" dirty="0">
                          <a:latin typeface="Arial" panose="020B0604020202020204" pitchFamily="34" charset="0"/>
                          <a:cs typeface="Arial" panose="020B0604020202020204" pitchFamily="34" charset="0"/>
                        </a:rPr>
                        <a:t>Precision</a:t>
                      </a:r>
                    </a:p>
                  </a:txBody>
                  <a:tcPr/>
                </a:tc>
                <a:tc>
                  <a:txBody>
                    <a:bodyPr/>
                    <a:lstStyle/>
                    <a:p>
                      <a:pPr algn="ctr"/>
                      <a:r>
                        <a:rPr lang="en-IN" dirty="0">
                          <a:latin typeface="Arial" panose="020B0604020202020204" pitchFamily="34" charset="0"/>
                          <a:cs typeface="Arial" panose="020B0604020202020204" pitchFamily="34" charset="0"/>
                        </a:rPr>
                        <a:t>Recall </a:t>
                      </a:r>
                    </a:p>
                  </a:txBody>
                  <a:tcPr/>
                </a:tc>
                <a:tc>
                  <a:txBody>
                    <a:bodyPr/>
                    <a:lstStyle/>
                    <a:p>
                      <a:pPr algn="ctr"/>
                      <a:r>
                        <a:rPr lang="en-IN" dirty="0">
                          <a:latin typeface="Arial" panose="020B0604020202020204" pitchFamily="34" charset="0"/>
                          <a:cs typeface="Arial" panose="020B0604020202020204" pitchFamily="34" charset="0"/>
                        </a:rPr>
                        <a:t>F1-score </a:t>
                      </a:r>
                    </a:p>
                  </a:txBody>
                  <a:tcPr/>
                </a:tc>
                <a:tc>
                  <a:txBody>
                    <a:bodyPr/>
                    <a:lstStyle/>
                    <a:p>
                      <a:pPr algn="ctr"/>
                      <a:r>
                        <a:rPr lang="en-IN" dirty="0">
                          <a:latin typeface="Arial" panose="020B0604020202020204" pitchFamily="34" charset="0"/>
                          <a:cs typeface="Arial" panose="020B0604020202020204" pitchFamily="34" charset="0"/>
                        </a:rPr>
                        <a:t>support</a:t>
                      </a:r>
                    </a:p>
                  </a:txBody>
                  <a:tcPr/>
                </a:tc>
                <a:extLst>
                  <a:ext uri="{0D108BD9-81ED-4DB2-BD59-A6C34878D82A}">
                    <a16:rowId xmlns:a16="http://schemas.microsoft.com/office/drawing/2014/main" val="2795208426"/>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0.89</a:t>
                      </a:r>
                    </a:p>
                  </a:txBody>
                  <a:tcPr/>
                </a:tc>
                <a:tc>
                  <a:txBody>
                    <a:bodyPr/>
                    <a:lstStyle/>
                    <a:p>
                      <a:pPr algn="ctr"/>
                      <a:r>
                        <a:rPr lang="en-IN" dirty="0">
                          <a:latin typeface="Arial" panose="020B0604020202020204" pitchFamily="34" charset="0"/>
                          <a:cs typeface="Arial" panose="020B0604020202020204" pitchFamily="34" charset="0"/>
                        </a:rPr>
                        <a:t>1.00</a:t>
                      </a:r>
                    </a:p>
                  </a:txBody>
                  <a:tcPr/>
                </a:tc>
                <a:tc>
                  <a:txBody>
                    <a:bodyPr/>
                    <a:lstStyle/>
                    <a:p>
                      <a:pPr algn="ctr"/>
                      <a:r>
                        <a:rPr lang="en-IN" dirty="0">
                          <a:latin typeface="Arial" panose="020B0604020202020204" pitchFamily="34" charset="0"/>
                          <a:cs typeface="Arial" panose="020B0604020202020204" pitchFamily="34" charset="0"/>
                        </a:rPr>
                        <a:t>0.94        </a:t>
                      </a:r>
                    </a:p>
                  </a:txBody>
                  <a:tcPr/>
                </a:tc>
                <a:tc>
                  <a:txBody>
                    <a:bodyPr/>
                    <a:lstStyle/>
                    <a:p>
                      <a:pPr algn="ctr"/>
                      <a:r>
                        <a:rPr lang="en-IN" dirty="0">
                          <a:latin typeface="Arial" panose="020B0604020202020204" pitchFamily="34" charset="0"/>
                          <a:cs typeface="Arial" panose="020B0604020202020204" pitchFamily="34" charset="0"/>
                        </a:rPr>
                        <a:t>32</a:t>
                      </a:r>
                    </a:p>
                  </a:txBody>
                  <a:tcPr/>
                </a:tc>
                <a:extLst>
                  <a:ext uri="{0D108BD9-81ED-4DB2-BD59-A6C34878D82A}">
                    <a16:rowId xmlns:a16="http://schemas.microsoft.com/office/drawing/2014/main" val="375421414"/>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pPr algn="ctr"/>
                      <a:r>
                        <a:rPr lang="en-IN" dirty="0">
                          <a:effectLst/>
                          <a:latin typeface="Arial" panose="020B0604020202020204" pitchFamily="34" charset="0"/>
                          <a:cs typeface="Arial" panose="020B0604020202020204" pitchFamily="34" charset="0"/>
                        </a:rPr>
                        <a:t>1.00 </a:t>
                      </a:r>
                      <a:endParaRPr lang="en-IN" dirty="0">
                        <a:latin typeface="Arial" panose="020B0604020202020204" pitchFamily="34" charset="0"/>
                        <a:cs typeface="Arial" panose="020B0604020202020204" pitchFamily="34" charset="0"/>
                      </a:endParaRPr>
                    </a:p>
                  </a:txBody>
                  <a:tcPr/>
                </a:tc>
                <a:tc>
                  <a:txBody>
                    <a:bodyPr/>
                    <a:lstStyle/>
                    <a:p>
                      <a:pPr algn="ctr"/>
                      <a:r>
                        <a:rPr lang="en-IN" dirty="0">
                          <a:effectLst/>
                          <a:latin typeface="Arial" panose="020B0604020202020204" pitchFamily="34" charset="0"/>
                          <a:cs typeface="Arial" panose="020B0604020202020204" pitchFamily="34" charset="0"/>
                        </a:rPr>
                        <a:t>1.00</a:t>
                      </a:r>
                      <a:endParaRPr lang="en-IN" dirty="0">
                        <a:latin typeface="Arial" panose="020B0604020202020204" pitchFamily="34" charset="0"/>
                        <a:cs typeface="Arial" panose="020B0604020202020204" pitchFamily="34" charset="0"/>
                      </a:endParaRPr>
                    </a:p>
                  </a:txBody>
                  <a:tcPr/>
                </a:tc>
                <a:tc>
                  <a:txBody>
                    <a:bodyPr/>
                    <a:lstStyle/>
                    <a:p>
                      <a:pPr algn="ctr"/>
                      <a:r>
                        <a:rPr lang="en-IN" dirty="0">
                          <a:effectLst/>
                          <a:latin typeface="Arial" panose="020B0604020202020204" pitchFamily="34" charset="0"/>
                          <a:cs typeface="Arial" panose="020B0604020202020204" pitchFamily="34" charset="0"/>
                        </a:rPr>
                        <a:t>1.00</a:t>
                      </a:r>
                      <a:endParaRPr lang="en-IN" dirty="0">
                        <a:latin typeface="Arial" panose="020B0604020202020204" pitchFamily="34" charset="0"/>
                        <a:cs typeface="Arial" panose="020B0604020202020204" pitchFamily="34" charset="0"/>
                      </a:endParaRPr>
                    </a:p>
                  </a:txBody>
                  <a:tcPr/>
                </a:tc>
                <a:tc>
                  <a:txBody>
                    <a:bodyPr/>
                    <a:lstStyle/>
                    <a:p>
                      <a:pPr algn="ctr"/>
                      <a:r>
                        <a:rPr lang="en-IN" dirty="0">
                          <a:effectLst/>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0307273"/>
                  </a:ext>
                </a:extLst>
              </a:tr>
              <a:tr h="370840">
                <a:tc>
                  <a:txBody>
                    <a:bodyPr/>
                    <a:lstStyle/>
                    <a:p>
                      <a:pPr algn="ctr"/>
                      <a:r>
                        <a:rPr lang="en-IN" dirty="0">
                          <a:effectLst/>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IN" dirty="0">
                          <a:effectLst/>
                          <a:latin typeface="Arial" panose="020B0604020202020204" pitchFamily="34" charset="0"/>
                          <a:cs typeface="Arial" panose="020B0604020202020204" pitchFamily="34" charset="0"/>
                        </a:rPr>
                        <a:t>0.77</a:t>
                      </a:r>
                      <a:endParaRPr lang="en-IN" dirty="0">
                        <a:latin typeface="Arial" panose="020B0604020202020204" pitchFamily="34" charset="0"/>
                        <a:cs typeface="Arial" panose="020B0604020202020204" pitchFamily="34" charset="0"/>
                      </a:endParaRPr>
                    </a:p>
                  </a:txBody>
                  <a:tcPr/>
                </a:tc>
                <a:tc>
                  <a:txBody>
                    <a:bodyPr/>
                    <a:lstStyle/>
                    <a:p>
                      <a:pPr algn="ctr"/>
                      <a:r>
                        <a:rPr lang="en-IN" dirty="0">
                          <a:effectLst/>
                          <a:latin typeface="Arial" panose="020B0604020202020204" pitchFamily="34" charset="0"/>
                          <a:cs typeface="Arial" panose="020B0604020202020204" pitchFamily="34" charset="0"/>
                        </a:rPr>
                        <a:t>0.96</a:t>
                      </a:r>
                      <a:endParaRPr lang="en-IN" dirty="0">
                        <a:latin typeface="Arial" panose="020B0604020202020204" pitchFamily="34" charset="0"/>
                        <a:cs typeface="Arial" panose="020B0604020202020204" pitchFamily="34" charset="0"/>
                      </a:endParaRPr>
                    </a:p>
                  </a:txBody>
                  <a:tcPr/>
                </a:tc>
                <a:tc>
                  <a:txBody>
                    <a:bodyPr/>
                    <a:lstStyle/>
                    <a:p>
                      <a:pPr algn="ctr"/>
                      <a:r>
                        <a:rPr lang="en-IN" dirty="0">
                          <a:effectLst/>
                          <a:latin typeface="Arial" panose="020B0604020202020204" pitchFamily="34" charset="0"/>
                          <a:cs typeface="Arial" panose="020B0604020202020204" pitchFamily="34" charset="0"/>
                        </a:rPr>
                        <a:t>0.85</a:t>
                      </a:r>
                      <a:endParaRPr lang="en-IN" dirty="0">
                        <a:latin typeface="Arial" panose="020B0604020202020204" pitchFamily="34" charset="0"/>
                        <a:cs typeface="Arial" panose="020B0604020202020204" pitchFamily="34" charset="0"/>
                      </a:endParaRPr>
                    </a:p>
                  </a:txBody>
                  <a:tcPr/>
                </a:tc>
                <a:tc>
                  <a:txBody>
                    <a:bodyPr/>
                    <a:lstStyle/>
                    <a:p>
                      <a:pPr algn="ctr"/>
                      <a:r>
                        <a:rPr lang="en-IN" dirty="0">
                          <a:effectLst/>
                          <a:latin typeface="Arial" panose="020B0604020202020204" pitchFamily="34" charset="0"/>
                          <a:cs typeface="Arial" panose="020B0604020202020204" pitchFamily="34" charset="0"/>
                        </a:rPr>
                        <a:t>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78651802"/>
                  </a:ext>
                </a:extLst>
              </a:tr>
              <a:tr h="370840">
                <a:tc>
                  <a:txBody>
                    <a:bodyPr/>
                    <a:lstStyle/>
                    <a:p>
                      <a:pPr algn="ctr"/>
                      <a:r>
                        <a:rPr lang="en-IN" dirty="0">
                          <a:effectLst/>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IN" dirty="0">
                          <a:effectLst/>
                          <a:latin typeface="Arial" panose="020B0604020202020204" pitchFamily="34" charset="0"/>
                          <a:cs typeface="Arial" panose="020B0604020202020204" pitchFamily="34" charset="0"/>
                        </a:rPr>
                        <a:t>0.95</a:t>
                      </a:r>
                      <a:endParaRPr lang="en-IN" dirty="0">
                        <a:latin typeface="Arial" panose="020B0604020202020204" pitchFamily="34" charset="0"/>
                        <a:cs typeface="Arial" panose="020B0604020202020204" pitchFamily="34" charset="0"/>
                      </a:endParaRPr>
                    </a:p>
                  </a:txBody>
                  <a:tcPr/>
                </a:tc>
                <a:tc>
                  <a:txBody>
                    <a:bodyPr/>
                    <a:lstStyle/>
                    <a:p>
                      <a:pPr algn="ctr"/>
                      <a:r>
                        <a:rPr lang="en-IN" dirty="0">
                          <a:effectLst/>
                          <a:latin typeface="Arial" panose="020B0604020202020204" pitchFamily="34" charset="0"/>
                          <a:cs typeface="Arial" panose="020B0604020202020204" pitchFamily="34" charset="0"/>
                        </a:rPr>
                        <a:t>0.83</a:t>
                      </a:r>
                      <a:endParaRPr lang="en-IN" dirty="0">
                        <a:latin typeface="Arial" panose="020B0604020202020204" pitchFamily="34" charset="0"/>
                        <a:cs typeface="Arial" panose="020B0604020202020204" pitchFamily="34" charset="0"/>
                      </a:endParaRPr>
                    </a:p>
                  </a:txBody>
                  <a:tcPr/>
                </a:tc>
                <a:tc>
                  <a:txBody>
                    <a:bodyPr/>
                    <a:lstStyle/>
                    <a:p>
                      <a:pPr algn="ctr"/>
                      <a:r>
                        <a:rPr lang="en-IN" dirty="0">
                          <a:effectLst/>
                          <a:latin typeface="Arial" panose="020B0604020202020204" pitchFamily="34" charset="0"/>
                          <a:cs typeface="Arial" panose="020B0604020202020204" pitchFamily="34" charset="0"/>
                        </a:rPr>
                        <a:t>0.88</a:t>
                      </a:r>
                      <a:endParaRPr lang="en-IN" dirty="0">
                        <a:latin typeface="Arial" panose="020B0604020202020204" pitchFamily="34" charset="0"/>
                        <a:cs typeface="Arial" panose="020B0604020202020204" pitchFamily="34" charset="0"/>
                      </a:endParaRPr>
                    </a:p>
                  </a:txBody>
                  <a:tcPr/>
                </a:tc>
                <a:tc>
                  <a:txBody>
                    <a:bodyPr/>
                    <a:lstStyle/>
                    <a:p>
                      <a:pPr algn="ctr"/>
                      <a:r>
                        <a:rPr lang="en-IN" dirty="0">
                          <a:effectLst/>
                          <a:latin typeface="Arial" panose="020B0604020202020204" pitchFamily="34" charset="0"/>
                          <a:cs typeface="Arial" panose="020B0604020202020204" pitchFamily="34" charset="0"/>
                        </a:rPr>
                        <a:t>23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76882602"/>
                  </a:ext>
                </a:extLst>
              </a:tr>
              <a:tr h="370840">
                <a:tc>
                  <a:txBody>
                    <a:bodyPr/>
                    <a:lstStyle/>
                    <a:p>
                      <a:pPr algn="ctr"/>
                      <a:r>
                        <a:rPr lang="en-IN" dirty="0">
                          <a:effectLst/>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IN" dirty="0">
                          <a:effectLst/>
                          <a:latin typeface="Arial" panose="020B0604020202020204" pitchFamily="34" charset="0"/>
                          <a:cs typeface="Arial" panose="020B0604020202020204" pitchFamily="34" charset="0"/>
                        </a:rPr>
                        <a:t>1.00</a:t>
                      </a:r>
                      <a:endParaRPr lang="en-IN" dirty="0">
                        <a:latin typeface="Arial" panose="020B0604020202020204" pitchFamily="34" charset="0"/>
                        <a:cs typeface="Arial" panose="020B0604020202020204" pitchFamily="34" charset="0"/>
                      </a:endParaRPr>
                    </a:p>
                  </a:txBody>
                  <a:tcPr/>
                </a:tc>
                <a:tc>
                  <a:txBody>
                    <a:bodyPr/>
                    <a:lstStyle/>
                    <a:p>
                      <a:pPr algn="ctr"/>
                      <a:r>
                        <a:rPr lang="en-IN" dirty="0">
                          <a:effectLst/>
                          <a:latin typeface="Arial" panose="020B0604020202020204" pitchFamily="34" charset="0"/>
                          <a:cs typeface="Arial" panose="020B0604020202020204" pitchFamily="34" charset="0"/>
                        </a:rPr>
                        <a:t>0.92</a:t>
                      </a:r>
                      <a:endParaRPr lang="en-IN" dirty="0">
                        <a:latin typeface="Arial" panose="020B0604020202020204" pitchFamily="34" charset="0"/>
                        <a:cs typeface="Arial" panose="020B0604020202020204" pitchFamily="34" charset="0"/>
                      </a:endParaRPr>
                    </a:p>
                  </a:txBody>
                  <a:tcPr/>
                </a:tc>
                <a:tc>
                  <a:txBody>
                    <a:bodyPr/>
                    <a:lstStyle/>
                    <a:p>
                      <a:pPr algn="ctr"/>
                      <a:r>
                        <a:rPr lang="en-IN" dirty="0">
                          <a:effectLst/>
                          <a:latin typeface="Arial" panose="020B0604020202020204" pitchFamily="34" charset="0"/>
                          <a:cs typeface="Arial" panose="020B0604020202020204" pitchFamily="34" charset="0"/>
                        </a:rPr>
                        <a:t>0.96</a:t>
                      </a:r>
                      <a:endParaRPr lang="en-IN" dirty="0">
                        <a:latin typeface="Arial" panose="020B0604020202020204" pitchFamily="34" charset="0"/>
                        <a:cs typeface="Arial" panose="020B0604020202020204" pitchFamily="34" charset="0"/>
                      </a:endParaRPr>
                    </a:p>
                  </a:txBody>
                  <a:tcPr/>
                </a:tc>
                <a:tc>
                  <a:txBody>
                    <a:bodyPr/>
                    <a:lstStyle/>
                    <a:p>
                      <a:pPr algn="ctr"/>
                      <a:r>
                        <a:rPr lang="en-IN" dirty="0">
                          <a:effectLst/>
                          <a:latin typeface="Arial" panose="020B0604020202020204" pitchFamily="34" charset="0"/>
                          <a:cs typeface="Arial" panose="020B0604020202020204" pitchFamily="34" charset="0"/>
                        </a:rPr>
                        <a:t>26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73602093"/>
                  </a:ext>
                </a:extLst>
              </a:tr>
              <a:tr h="370840">
                <a:tc>
                  <a:txBody>
                    <a:bodyPr/>
                    <a:lstStyle/>
                    <a:p>
                      <a:pPr algn="ctr"/>
                      <a:r>
                        <a:rPr lang="en-IN" dirty="0">
                          <a:effectLst/>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IN" dirty="0">
                          <a:effectLst/>
                          <a:latin typeface="Arial" panose="020B0604020202020204" pitchFamily="34" charset="0"/>
                          <a:cs typeface="Arial" panose="020B0604020202020204" pitchFamily="34" charset="0"/>
                        </a:rPr>
                        <a:t>1.00</a:t>
                      </a:r>
                      <a:endParaRPr lang="en-IN" dirty="0">
                        <a:latin typeface="Arial" panose="020B0604020202020204" pitchFamily="34" charset="0"/>
                        <a:cs typeface="Arial" panose="020B0604020202020204" pitchFamily="34" charset="0"/>
                      </a:endParaRPr>
                    </a:p>
                  </a:txBody>
                  <a:tcPr/>
                </a:tc>
                <a:tc>
                  <a:txBody>
                    <a:bodyPr/>
                    <a:lstStyle/>
                    <a:p>
                      <a:pPr algn="ctr"/>
                      <a:r>
                        <a:rPr lang="en-IN" dirty="0">
                          <a:effectLst/>
                          <a:latin typeface="Arial" panose="020B0604020202020204" pitchFamily="34" charset="0"/>
                          <a:cs typeface="Arial" panose="020B0604020202020204" pitchFamily="34" charset="0"/>
                        </a:rPr>
                        <a:t>0.94</a:t>
                      </a:r>
                      <a:endParaRPr lang="en-IN" dirty="0">
                        <a:latin typeface="Arial" panose="020B0604020202020204" pitchFamily="34" charset="0"/>
                        <a:cs typeface="Arial" panose="020B0604020202020204" pitchFamily="34" charset="0"/>
                      </a:endParaRPr>
                    </a:p>
                  </a:txBody>
                  <a:tcPr/>
                </a:tc>
                <a:tc>
                  <a:txBody>
                    <a:bodyPr/>
                    <a:lstStyle/>
                    <a:p>
                      <a:pPr algn="ctr"/>
                      <a:r>
                        <a:rPr lang="en-IN" dirty="0">
                          <a:effectLst/>
                          <a:latin typeface="Arial" panose="020B0604020202020204" pitchFamily="34" charset="0"/>
                          <a:cs typeface="Arial" panose="020B0604020202020204" pitchFamily="34" charset="0"/>
                        </a:rPr>
                        <a:t>0.97</a:t>
                      </a:r>
                      <a:endParaRPr lang="en-IN" dirty="0">
                        <a:latin typeface="Arial" panose="020B0604020202020204" pitchFamily="34" charset="0"/>
                        <a:cs typeface="Arial" panose="020B0604020202020204" pitchFamily="34" charset="0"/>
                      </a:endParaRPr>
                    </a:p>
                  </a:txBody>
                  <a:tcPr/>
                </a:tc>
                <a:tc>
                  <a:txBody>
                    <a:bodyPr/>
                    <a:lstStyle/>
                    <a:p>
                      <a:pPr algn="ctr"/>
                      <a:r>
                        <a:rPr lang="en-IN" dirty="0">
                          <a:effectLst/>
                          <a:latin typeface="Arial" panose="020B0604020202020204" pitchFamily="34" charset="0"/>
                          <a:cs typeface="Arial" panose="020B0604020202020204" pitchFamily="34" charset="0"/>
                        </a:rPr>
                        <a:t>31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86491435"/>
                  </a:ext>
                </a:extLst>
              </a:tr>
              <a:tr h="370840">
                <a:tc>
                  <a:txBody>
                    <a:bodyPr/>
                    <a:lstStyle/>
                    <a:p>
                      <a:pPr algn="ctr"/>
                      <a:r>
                        <a:rPr lang="en-IN" dirty="0">
                          <a:latin typeface="Arial" panose="020B0604020202020204" pitchFamily="34" charset="0"/>
                          <a:cs typeface="Arial" panose="020B0604020202020204" pitchFamily="34" charset="0"/>
                        </a:rPr>
                        <a:t>15</a:t>
                      </a:r>
                    </a:p>
                  </a:txBody>
                  <a:tcPr/>
                </a:tc>
                <a:tc>
                  <a:txBody>
                    <a:bodyPr/>
                    <a:lstStyle/>
                    <a:p>
                      <a:pPr algn="ctr"/>
                      <a:r>
                        <a:rPr lang="en-IN" dirty="0">
                          <a:latin typeface="Arial" panose="020B0604020202020204" pitchFamily="34" charset="0"/>
                          <a:cs typeface="Arial" panose="020B0604020202020204" pitchFamily="34" charset="0"/>
                        </a:rPr>
                        <a:t>0.84</a:t>
                      </a:r>
                    </a:p>
                  </a:txBody>
                  <a:tcPr/>
                </a:tc>
                <a:tc>
                  <a:txBody>
                    <a:bodyPr/>
                    <a:lstStyle/>
                    <a:p>
                      <a:pPr algn="ctr"/>
                      <a:r>
                        <a:rPr lang="en-IN" dirty="0">
                          <a:latin typeface="Arial" panose="020B0604020202020204" pitchFamily="34" charset="0"/>
                          <a:cs typeface="Arial" panose="020B0604020202020204" pitchFamily="34" charset="0"/>
                        </a:rPr>
                        <a:t>0.78</a:t>
                      </a:r>
                    </a:p>
                  </a:txBody>
                  <a:tcPr/>
                </a:tc>
                <a:tc>
                  <a:txBody>
                    <a:bodyPr/>
                    <a:lstStyle/>
                    <a:p>
                      <a:pPr algn="ctr"/>
                      <a:r>
                        <a:rPr lang="en-IN" dirty="0">
                          <a:latin typeface="Arial" panose="020B0604020202020204" pitchFamily="34" charset="0"/>
                          <a:cs typeface="Arial" panose="020B0604020202020204" pitchFamily="34" charset="0"/>
                        </a:rPr>
                        <a:t>0.81</a:t>
                      </a:r>
                    </a:p>
                  </a:txBody>
                  <a:tcPr/>
                </a:tc>
                <a:tc>
                  <a:txBody>
                    <a:bodyPr/>
                    <a:lstStyle/>
                    <a:p>
                      <a:pPr algn="ctr"/>
                      <a:r>
                        <a:rPr lang="en-IN" dirty="0">
                          <a:latin typeface="Arial" panose="020B0604020202020204" pitchFamily="34" charset="0"/>
                          <a:cs typeface="Arial" panose="020B0604020202020204" pitchFamily="34" charset="0"/>
                        </a:rPr>
                        <a:t>27</a:t>
                      </a:r>
                    </a:p>
                  </a:txBody>
                  <a:tcPr/>
                </a:tc>
                <a:extLst>
                  <a:ext uri="{0D108BD9-81ED-4DB2-BD59-A6C34878D82A}">
                    <a16:rowId xmlns:a16="http://schemas.microsoft.com/office/drawing/2014/main" val="2298495844"/>
                  </a:ext>
                </a:extLst>
              </a:tr>
              <a:tr h="370840">
                <a:tc>
                  <a:txBody>
                    <a:bodyPr/>
                    <a:lstStyle/>
                    <a:p>
                      <a:pPr algn="ctr"/>
                      <a:r>
                        <a:rPr lang="en-IN" dirty="0">
                          <a:effectLst/>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IN" dirty="0">
                          <a:effectLst/>
                          <a:latin typeface="Arial" panose="020B0604020202020204" pitchFamily="34" charset="0"/>
                          <a:cs typeface="Arial" panose="020B0604020202020204" pitchFamily="34" charset="0"/>
                        </a:rPr>
                        <a:t>0.94</a:t>
                      </a:r>
                      <a:endParaRPr lang="en-IN" dirty="0">
                        <a:latin typeface="Arial" panose="020B0604020202020204" pitchFamily="34" charset="0"/>
                        <a:cs typeface="Arial" panose="020B0604020202020204" pitchFamily="34" charset="0"/>
                      </a:endParaRPr>
                    </a:p>
                  </a:txBody>
                  <a:tcPr/>
                </a:tc>
                <a:tc>
                  <a:txBody>
                    <a:bodyPr/>
                    <a:lstStyle/>
                    <a:p>
                      <a:pPr algn="ctr"/>
                      <a:r>
                        <a:rPr lang="en-IN" dirty="0">
                          <a:effectLst/>
                          <a:latin typeface="Arial" panose="020B0604020202020204" pitchFamily="34" charset="0"/>
                          <a:cs typeface="Arial" panose="020B0604020202020204" pitchFamily="34" charset="0"/>
                        </a:rPr>
                        <a:t>0.97</a:t>
                      </a:r>
                      <a:endParaRPr lang="en-IN" dirty="0">
                        <a:latin typeface="Arial" panose="020B0604020202020204" pitchFamily="34" charset="0"/>
                        <a:cs typeface="Arial" panose="020B0604020202020204" pitchFamily="34" charset="0"/>
                      </a:endParaRPr>
                    </a:p>
                  </a:txBody>
                  <a:tcPr/>
                </a:tc>
                <a:tc>
                  <a:txBody>
                    <a:bodyPr/>
                    <a:lstStyle/>
                    <a:p>
                      <a:pPr algn="ctr"/>
                      <a:r>
                        <a:rPr lang="en-IN" dirty="0">
                          <a:effectLst/>
                          <a:latin typeface="Arial" panose="020B0604020202020204" pitchFamily="34" charset="0"/>
                          <a:cs typeface="Arial" panose="020B0604020202020204" pitchFamily="34" charset="0"/>
                        </a:rPr>
                        <a:t>0.96</a:t>
                      </a:r>
                      <a:endParaRPr lang="en-IN" dirty="0">
                        <a:latin typeface="Arial" panose="020B0604020202020204" pitchFamily="34" charset="0"/>
                        <a:cs typeface="Arial" panose="020B0604020202020204" pitchFamily="34" charset="0"/>
                      </a:endParaRPr>
                    </a:p>
                  </a:txBody>
                  <a:tcPr/>
                </a:tc>
                <a:tc>
                  <a:txBody>
                    <a:bodyPr/>
                    <a:lstStyle/>
                    <a:p>
                      <a:pPr algn="ctr"/>
                      <a:r>
                        <a:rPr lang="en-IN" dirty="0">
                          <a:effectLst/>
                          <a:latin typeface="Arial" panose="020B0604020202020204" pitchFamily="34" charset="0"/>
                          <a:cs typeface="Arial" panose="020B0604020202020204" pitchFamily="34" charset="0"/>
                        </a:rPr>
                        <a:t>34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44527067"/>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pPr algn="ctr"/>
                      <a:r>
                        <a:rPr lang="en-IN" dirty="0">
                          <a:latin typeface="Arial" panose="020B0604020202020204" pitchFamily="34" charset="0"/>
                          <a:cs typeface="Arial" panose="020B0604020202020204" pitchFamily="34" charset="0"/>
                        </a:rPr>
                        <a:t> 0.91</a:t>
                      </a:r>
                    </a:p>
                  </a:txBody>
                  <a:tcPr/>
                </a:tc>
                <a:tc>
                  <a:txBody>
                    <a:bodyPr/>
                    <a:lstStyle/>
                    <a:p>
                      <a:pPr algn="ctr"/>
                      <a:r>
                        <a:rPr lang="en-IN" dirty="0">
                          <a:latin typeface="Arial" panose="020B0604020202020204" pitchFamily="34" charset="0"/>
                          <a:cs typeface="Arial" panose="020B0604020202020204" pitchFamily="34" charset="0"/>
                        </a:rPr>
                        <a:t>0.81</a:t>
                      </a:r>
                    </a:p>
                  </a:txBody>
                  <a:tcPr/>
                </a:tc>
                <a:tc>
                  <a:txBody>
                    <a:bodyPr/>
                    <a:lstStyle/>
                    <a:p>
                      <a:pPr algn="ctr"/>
                      <a:r>
                        <a:rPr lang="en-IN" dirty="0">
                          <a:latin typeface="Arial" panose="020B0604020202020204" pitchFamily="34" charset="0"/>
                          <a:cs typeface="Arial" panose="020B0604020202020204" pitchFamily="34" charset="0"/>
                        </a:rPr>
                        <a:t>0.86        </a:t>
                      </a:r>
                    </a:p>
                  </a:txBody>
                  <a:tcPr/>
                </a:tc>
                <a:tc>
                  <a:txBody>
                    <a:bodyPr/>
                    <a:lstStyle/>
                    <a:p>
                      <a:pPr algn="ctr"/>
                      <a:r>
                        <a:rPr lang="en-IN" dirty="0">
                          <a:latin typeface="Arial" panose="020B0604020202020204" pitchFamily="34" charset="0"/>
                          <a:cs typeface="Arial" panose="020B0604020202020204" pitchFamily="34" charset="0"/>
                        </a:rPr>
                        <a:t>26</a:t>
                      </a:r>
                    </a:p>
                  </a:txBody>
                  <a:tcPr/>
                </a:tc>
                <a:extLst>
                  <a:ext uri="{0D108BD9-81ED-4DB2-BD59-A6C34878D82A}">
                    <a16:rowId xmlns:a16="http://schemas.microsoft.com/office/drawing/2014/main" val="1716152483"/>
                  </a:ext>
                </a:extLst>
              </a:tr>
            </a:tbl>
          </a:graphicData>
        </a:graphic>
      </p:graphicFrame>
    </p:spTree>
    <p:extLst>
      <p:ext uri="{BB962C8B-B14F-4D97-AF65-F5344CB8AC3E}">
        <p14:creationId xmlns:p14="http://schemas.microsoft.com/office/powerpoint/2010/main" val="775787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33B534-AD7B-DBB5-03F2-140F4FE2FFB1}"/>
              </a:ext>
            </a:extLst>
          </p:cNvPr>
          <p:cNvSpPr txBox="1"/>
          <p:nvPr/>
        </p:nvSpPr>
        <p:spPr>
          <a:xfrm>
            <a:off x="516635" y="304800"/>
            <a:ext cx="7848600" cy="707886"/>
          </a:xfrm>
          <a:prstGeom prst="rect">
            <a:avLst/>
          </a:prstGeom>
          <a:noFill/>
        </p:spPr>
        <p:txBody>
          <a:bodyPr wrap="square" rtlCol="0">
            <a:spAutoFit/>
          </a:bodyPr>
          <a:lstStyle/>
          <a:p>
            <a:r>
              <a:rPr lang="en-IN" sz="4000" b="1" spc="300" dirty="0">
                <a:latin typeface="Times New Roman" panose="02020603050405020304" pitchFamily="18" charset="0"/>
                <a:cs typeface="Times New Roman" panose="02020603050405020304" pitchFamily="18" charset="0"/>
              </a:rPr>
              <a:t>CNN Model Evaluation </a:t>
            </a:r>
          </a:p>
        </p:txBody>
      </p:sp>
      <p:pic>
        <p:nvPicPr>
          <p:cNvPr id="3" name="Picture 2">
            <a:extLst>
              <a:ext uri="{FF2B5EF4-FFF2-40B4-BE49-F238E27FC236}">
                <a16:creationId xmlns:a16="http://schemas.microsoft.com/office/drawing/2014/main" id="{2B3FE0AC-F41B-65C0-BD48-7597124C4F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2209800"/>
            <a:ext cx="5943600" cy="4191000"/>
          </a:xfrm>
          <a:prstGeom prst="rect">
            <a:avLst/>
          </a:prstGeom>
        </p:spPr>
      </p:pic>
      <p:sp>
        <p:nvSpPr>
          <p:cNvPr id="4" name="TextBox 3">
            <a:extLst>
              <a:ext uri="{FF2B5EF4-FFF2-40B4-BE49-F238E27FC236}">
                <a16:creationId xmlns:a16="http://schemas.microsoft.com/office/drawing/2014/main" id="{F9AE0B4F-02BE-67A9-C959-3F2FE451504C}"/>
              </a:ext>
            </a:extLst>
          </p:cNvPr>
          <p:cNvSpPr txBox="1"/>
          <p:nvPr/>
        </p:nvSpPr>
        <p:spPr>
          <a:xfrm>
            <a:off x="766916" y="1356852"/>
            <a:ext cx="4109884" cy="400110"/>
          </a:xfrm>
          <a:prstGeom prst="rect">
            <a:avLst/>
          </a:prstGeom>
          <a:noFill/>
        </p:spPr>
        <p:txBody>
          <a:bodyPr wrap="square" rtlCol="0">
            <a:spAutoFit/>
          </a:bodyPr>
          <a:lstStyle/>
          <a:p>
            <a:r>
              <a:rPr lang="en-IN" sz="2000" dirty="0">
                <a:latin typeface="Arial" panose="020B0604020202020204" pitchFamily="34" charset="0"/>
                <a:cs typeface="Arial" panose="020B0604020202020204" pitchFamily="34" charset="0"/>
              </a:rPr>
              <a:t>Confusion matrix</a:t>
            </a:r>
          </a:p>
        </p:txBody>
      </p:sp>
    </p:spTree>
    <p:extLst>
      <p:ext uri="{BB962C8B-B14F-4D97-AF65-F5344CB8AC3E}">
        <p14:creationId xmlns:p14="http://schemas.microsoft.com/office/powerpoint/2010/main" val="3325899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5B2737-5028-6EBD-876D-3EBE816A96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0" y="1828800"/>
            <a:ext cx="5791200" cy="4597401"/>
          </a:xfrm>
          <a:prstGeom prst="rect">
            <a:avLst/>
          </a:prstGeom>
        </p:spPr>
      </p:pic>
      <p:sp>
        <p:nvSpPr>
          <p:cNvPr id="3" name="TextBox 2">
            <a:extLst>
              <a:ext uri="{FF2B5EF4-FFF2-40B4-BE49-F238E27FC236}">
                <a16:creationId xmlns:a16="http://schemas.microsoft.com/office/drawing/2014/main" id="{2C59BAFA-FC19-45E9-9DB7-360783E09154}"/>
              </a:ext>
            </a:extLst>
          </p:cNvPr>
          <p:cNvSpPr txBox="1"/>
          <p:nvPr/>
        </p:nvSpPr>
        <p:spPr>
          <a:xfrm>
            <a:off x="668593" y="1278194"/>
            <a:ext cx="4395020" cy="400110"/>
          </a:xfrm>
          <a:prstGeom prst="rect">
            <a:avLst/>
          </a:prstGeom>
          <a:noFill/>
        </p:spPr>
        <p:txBody>
          <a:bodyPr wrap="square" rtlCol="0">
            <a:spAutoFit/>
          </a:bodyPr>
          <a:lstStyle/>
          <a:p>
            <a:r>
              <a:rPr lang="en-IN" sz="2000" dirty="0"/>
              <a:t>Precision recall curve</a:t>
            </a:r>
          </a:p>
        </p:txBody>
      </p:sp>
      <p:sp>
        <p:nvSpPr>
          <p:cNvPr id="4" name="TextBox 3">
            <a:extLst>
              <a:ext uri="{FF2B5EF4-FFF2-40B4-BE49-F238E27FC236}">
                <a16:creationId xmlns:a16="http://schemas.microsoft.com/office/drawing/2014/main" id="{92FC570B-73B2-7312-3421-F6CCD84AAE7C}"/>
              </a:ext>
            </a:extLst>
          </p:cNvPr>
          <p:cNvSpPr txBox="1"/>
          <p:nvPr/>
        </p:nvSpPr>
        <p:spPr>
          <a:xfrm>
            <a:off x="516635" y="389034"/>
            <a:ext cx="7848600" cy="707886"/>
          </a:xfrm>
          <a:prstGeom prst="rect">
            <a:avLst/>
          </a:prstGeom>
          <a:noFill/>
        </p:spPr>
        <p:txBody>
          <a:bodyPr wrap="square" rtlCol="0">
            <a:spAutoFit/>
          </a:bodyPr>
          <a:lstStyle/>
          <a:p>
            <a:r>
              <a:rPr lang="en-IN" sz="4000" b="1" spc="300" dirty="0">
                <a:latin typeface="Times New Roman" panose="02020603050405020304" pitchFamily="18" charset="0"/>
                <a:cs typeface="Times New Roman" panose="02020603050405020304" pitchFamily="18" charset="0"/>
              </a:rPr>
              <a:t>CNN Model Evaluation </a:t>
            </a:r>
          </a:p>
        </p:txBody>
      </p:sp>
    </p:spTree>
    <p:extLst>
      <p:ext uri="{BB962C8B-B14F-4D97-AF65-F5344CB8AC3E}">
        <p14:creationId xmlns:p14="http://schemas.microsoft.com/office/powerpoint/2010/main" val="2865738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CA1035-E69C-4493-6C2F-DEA9FBD511AD}"/>
              </a:ext>
            </a:extLst>
          </p:cNvPr>
          <p:cNvSpPr txBox="1"/>
          <p:nvPr/>
        </p:nvSpPr>
        <p:spPr>
          <a:xfrm>
            <a:off x="381000" y="248816"/>
            <a:ext cx="7848600" cy="707886"/>
          </a:xfrm>
          <a:prstGeom prst="rect">
            <a:avLst/>
          </a:prstGeom>
          <a:noFill/>
        </p:spPr>
        <p:txBody>
          <a:bodyPr wrap="square" rtlCol="0">
            <a:spAutoFit/>
          </a:bodyPr>
          <a:lstStyle/>
          <a:p>
            <a:r>
              <a:rPr lang="en-IN" sz="4000" b="1" spc="300" dirty="0">
                <a:latin typeface="Times New Roman" panose="02020603050405020304" pitchFamily="18" charset="0"/>
                <a:cs typeface="Times New Roman" panose="02020603050405020304" pitchFamily="18" charset="0"/>
              </a:rPr>
              <a:t>Final Output</a:t>
            </a:r>
          </a:p>
        </p:txBody>
      </p:sp>
      <p:pic>
        <p:nvPicPr>
          <p:cNvPr id="3" name="Picture 2">
            <a:extLst>
              <a:ext uri="{FF2B5EF4-FFF2-40B4-BE49-F238E27FC236}">
                <a16:creationId xmlns:a16="http://schemas.microsoft.com/office/drawing/2014/main" id="{BF548D1B-F856-D262-D41F-FFE36AFC4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080256"/>
            <a:ext cx="11049000" cy="1676400"/>
          </a:xfrm>
          <a:prstGeom prst="rect">
            <a:avLst/>
          </a:prstGeom>
        </p:spPr>
      </p:pic>
      <p:sp>
        <p:nvSpPr>
          <p:cNvPr id="4" name="TextBox 3">
            <a:extLst>
              <a:ext uri="{FF2B5EF4-FFF2-40B4-BE49-F238E27FC236}">
                <a16:creationId xmlns:a16="http://schemas.microsoft.com/office/drawing/2014/main" id="{787597A3-0757-AD8C-FE78-31762D7C0E9F}"/>
              </a:ext>
            </a:extLst>
          </p:cNvPr>
          <p:cNvSpPr txBox="1"/>
          <p:nvPr/>
        </p:nvSpPr>
        <p:spPr>
          <a:xfrm>
            <a:off x="793102" y="2984868"/>
            <a:ext cx="10572988" cy="341632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extracted characters are mapped to their corresponding ground truth labels to ensure accurate identification, and the recognized characters are then replaced back into the original palm leaf manuscript, reconstructing the document with correctly identified text.</a:t>
            </a:r>
          </a:p>
          <a:p>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Palm Leaf Number – 66</a:t>
            </a:r>
          </a:p>
          <a:p>
            <a:pPr algn="just"/>
            <a:r>
              <a:rPr lang="en-US" dirty="0">
                <a:latin typeface="Arial" panose="020B0604020202020204" pitchFamily="34" charset="0"/>
                <a:cs typeface="Arial" panose="020B0604020202020204" pitchFamily="34" charset="0"/>
              </a:rPr>
              <a:t>Total Images – 904</a:t>
            </a:r>
          </a:p>
          <a:p>
            <a:pPr algn="just"/>
            <a:r>
              <a:rPr lang="en-US" dirty="0">
                <a:latin typeface="Arial" panose="020B0604020202020204" pitchFamily="34" charset="0"/>
                <a:cs typeface="Arial" panose="020B0604020202020204" pitchFamily="34" charset="0"/>
              </a:rPr>
              <a:t>Correct Predictions – 814</a:t>
            </a:r>
          </a:p>
          <a:p>
            <a:pPr algn="just"/>
            <a:r>
              <a:rPr lang="en-US" dirty="0">
                <a:latin typeface="Arial" panose="020B0604020202020204" pitchFamily="34" charset="0"/>
                <a:cs typeface="Arial" panose="020B0604020202020204" pitchFamily="34" charset="0"/>
              </a:rPr>
              <a:t>Overall Accuracy – 90.04%</a:t>
            </a:r>
          </a:p>
          <a:p>
            <a:pPr algn="just"/>
            <a:r>
              <a:rPr lang="en-US" dirty="0">
                <a:latin typeface="Arial" panose="020B0604020202020204" pitchFamily="34" charset="0"/>
                <a:cs typeface="Arial" panose="020B0604020202020204" pitchFamily="34" charset="0"/>
              </a:rPr>
              <a:t>Macro Precision – 0.8329</a:t>
            </a:r>
          </a:p>
          <a:p>
            <a:pPr algn="just"/>
            <a:r>
              <a:rPr lang="en-US" dirty="0">
                <a:latin typeface="Arial" panose="020B0604020202020204" pitchFamily="34" charset="0"/>
                <a:cs typeface="Arial" panose="020B0604020202020204" pitchFamily="34" charset="0"/>
              </a:rPr>
              <a:t>Macro Recall- 0.8551</a:t>
            </a:r>
          </a:p>
          <a:p>
            <a:pPr algn="just"/>
            <a:r>
              <a:rPr lang="en-US" dirty="0">
                <a:latin typeface="Arial" panose="020B0604020202020204" pitchFamily="34" charset="0"/>
                <a:cs typeface="Arial" panose="020B0604020202020204" pitchFamily="34" charset="0"/>
              </a:rPr>
              <a:t>Macro F1 Score – 0.8078</a:t>
            </a:r>
          </a:p>
          <a:p>
            <a:endParaRPr lang="en-IN" dirty="0"/>
          </a:p>
        </p:txBody>
      </p:sp>
    </p:spTree>
    <p:extLst>
      <p:ext uri="{BB962C8B-B14F-4D97-AF65-F5344CB8AC3E}">
        <p14:creationId xmlns:p14="http://schemas.microsoft.com/office/powerpoint/2010/main" val="1785009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E58F1-F818-84AB-C264-FD2B0233BDC9}"/>
              </a:ext>
            </a:extLst>
          </p:cNvPr>
          <p:cNvSpPr>
            <a:spLocks noGrp="1"/>
          </p:cNvSpPr>
          <p:nvPr>
            <p:ph type="title"/>
          </p:nvPr>
        </p:nvSpPr>
        <p:spPr>
          <a:xfrm>
            <a:off x="801754" y="226850"/>
            <a:ext cx="10515600" cy="748058"/>
          </a:xfrm>
        </p:spPr>
        <p:txBody>
          <a:bodyPr/>
          <a:lstStyle/>
          <a:p>
            <a:r>
              <a:rPr lang="en-IN" spc="300" dirty="0">
                <a:solidFill>
                  <a:schemeClr val="tx1"/>
                </a:solidFill>
                <a:latin typeface="Times New Roman" panose="02020603050405020304" pitchFamily="18" charset="0"/>
                <a:cs typeface="Times New Roman" panose="02020603050405020304" pitchFamily="18" charset="0"/>
              </a:rPr>
              <a:t>Existing systems</a:t>
            </a:r>
            <a:endParaRPr lang="en-IN" dirty="0"/>
          </a:p>
        </p:txBody>
      </p:sp>
      <p:sp>
        <p:nvSpPr>
          <p:cNvPr id="3" name="TextBox 2">
            <a:extLst>
              <a:ext uri="{FF2B5EF4-FFF2-40B4-BE49-F238E27FC236}">
                <a16:creationId xmlns:a16="http://schemas.microsoft.com/office/drawing/2014/main" id="{4A810CEF-1B4F-646D-44E5-68AE5765FD2C}"/>
              </a:ext>
            </a:extLst>
          </p:cNvPr>
          <p:cNvSpPr txBox="1"/>
          <p:nvPr/>
        </p:nvSpPr>
        <p:spPr>
          <a:xfrm>
            <a:off x="572727" y="1091172"/>
            <a:ext cx="10442713" cy="5539978"/>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 systematic deep learning-based workflow is proposed for segmenting and recognizing Tamil characters from palm leaf manuscript images.</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The process begins with preprocessing, which involves enhancing the image quality using Fast Non-Local Means (Fast-NLM) denoising to eliminate noise while preserving important features, followed by median filtering to improve image clarity.</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Binarization is performed using Sauvola thresholding, which enables effective separation of character foreground from the background, especially in cases of uneven illumination and textured surfaces.</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Various thresholding techniques such as Otsu, Triangle, Niblack, and Sauvola were applied to the manuscript data. Among these, Sauvola thresholding provided better foreground and background separation with minimal noise compared to the others.</a:t>
            </a:r>
          </a:p>
          <a:p>
            <a:r>
              <a:rPr lang="en-US" sz="2000" b="0" i="0" dirty="0">
                <a:solidFill>
                  <a:srgbClr val="0D0D0D"/>
                </a:solidFill>
                <a:effectLst/>
                <a:latin typeface="Arial" panose="020B0604020202020204" pitchFamily="34" charset="0"/>
                <a:cs typeface="Arial" panose="020B0604020202020204" pitchFamily="34" charset="0"/>
              </a:rPr>
              <a:t>    The Sauvola threshold for each pixel is computed using the formula:</a:t>
            </a:r>
          </a:p>
          <a:p>
            <a:endParaRPr lang="en-US" dirty="0">
              <a:solidFill>
                <a:srgbClr val="0D0D0D"/>
              </a:solidFill>
              <a:latin typeface="Arial" panose="020B0604020202020204" pitchFamily="34" charset="0"/>
              <a:cs typeface="Arial" panose="020B0604020202020204" pitchFamily="34" charset="0"/>
            </a:endParaRPr>
          </a:p>
          <a:p>
            <a:endParaRPr lang="en-US" b="0" i="0" dirty="0">
              <a:solidFill>
                <a:srgbClr val="0D0D0D"/>
              </a:solidFill>
              <a:effectLst/>
              <a:latin typeface="Arial" panose="020B0604020202020204" pitchFamily="34" charset="0"/>
              <a:cs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C5120998-9EA6-0324-D919-C84BC2CDC8CD}"/>
              </a:ext>
            </a:extLst>
          </p:cNvPr>
          <p:cNvPicPr>
            <a:picLocks noChangeAspect="1"/>
          </p:cNvPicPr>
          <p:nvPr/>
        </p:nvPicPr>
        <p:blipFill>
          <a:blip r:embed="rId2"/>
          <a:stretch>
            <a:fillRect/>
          </a:stretch>
        </p:blipFill>
        <p:spPr>
          <a:xfrm>
            <a:off x="4206683" y="5766828"/>
            <a:ext cx="3705742" cy="790685"/>
          </a:xfrm>
          <a:prstGeom prst="rect">
            <a:avLst/>
          </a:prstGeom>
        </p:spPr>
      </p:pic>
    </p:spTree>
    <p:extLst>
      <p:ext uri="{BB962C8B-B14F-4D97-AF65-F5344CB8AC3E}">
        <p14:creationId xmlns:p14="http://schemas.microsoft.com/office/powerpoint/2010/main" val="425028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72185A-7EE7-93CC-FDBE-1FC2CA38E7AF}"/>
              </a:ext>
            </a:extLst>
          </p:cNvPr>
          <p:cNvSpPr txBox="1"/>
          <p:nvPr/>
        </p:nvSpPr>
        <p:spPr>
          <a:xfrm>
            <a:off x="560438" y="1101214"/>
            <a:ext cx="10695039" cy="4031873"/>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Further preprocessing steps include applying algorithms for punch hole removal and automated cropping, which help adjust the manuscript edge contents and eliminate scanning artifacts.</a:t>
            </a: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The system then performs segmentation through a three-phase process: It first trisects the manuscript to reduce text curvature, then applies an Augmented Horizontal Projection Profile (HPP) for line segmentation, and finally uses bounding boxes with Non-Maximum    Suppression to accurately isolate individual Tamil characters.</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The extracted characters are then classified using a multi-class Convolutional Neural Network (CNN)-based model, enabling accurate recognition of the Tamil manuscript text.</a:t>
            </a:r>
          </a:p>
          <a:p>
            <a:endParaRPr lang="en-US" dirty="0"/>
          </a:p>
          <a:p>
            <a:endParaRPr lang="en-IN" dirty="0"/>
          </a:p>
        </p:txBody>
      </p:sp>
    </p:spTree>
    <p:extLst>
      <p:ext uri="{BB962C8B-B14F-4D97-AF65-F5344CB8AC3E}">
        <p14:creationId xmlns:p14="http://schemas.microsoft.com/office/powerpoint/2010/main" val="475604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58B4D-A1C0-D377-8B68-4FE582E12431}"/>
              </a:ext>
            </a:extLst>
          </p:cNvPr>
          <p:cNvSpPr>
            <a:spLocks noGrp="1"/>
          </p:cNvSpPr>
          <p:nvPr>
            <p:ph type="title"/>
          </p:nvPr>
        </p:nvSpPr>
        <p:spPr>
          <a:xfrm>
            <a:off x="679174" y="216039"/>
            <a:ext cx="10515600" cy="628788"/>
          </a:xfrm>
        </p:spPr>
        <p:txBody>
          <a:bodyPr>
            <a:normAutofit fontScale="90000"/>
          </a:bodyPr>
          <a:lstStyle/>
          <a:p>
            <a:r>
              <a:rPr lang="en-IN" spc="235" dirty="0">
                <a:solidFill>
                  <a:schemeClr val="tx1"/>
                </a:solidFill>
                <a:latin typeface="Times New Roman" panose="02020603050405020304" pitchFamily="18" charset="0"/>
                <a:cs typeface="Times New Roman" panose="02020603050405020304" pitchFamily="18" charset="0"/>
              </a:rPr>
              <a:t>Proposed</a:t>
            </a:r>
            <a:r>
              <a:rPr lang="en-IN" spc="275" dirty="0">
                <a:solidFill>
                  <a:schemeClr val="tx1"/>
                </a:solidFill>
                <a:latin typeface="Times New Roman" panose="02020603050405020304" pitchFamily="18" charset="0"/>
                <a:cs typeface="Times New Roman" panose="02020603050405020304" pitchFamily="18" charset="0"/>
              </a:rPr>
              <a:t> </a:t>
            </a:r>
            <a:r>
              <a:rPr lang="en-IN" spc="265" dirty="0">
                <a:solidFill>
                  <a:schemeClr val="tx1"/>
                </a:solidFill>
                <a:latin typeface="Times New Roman" panose="02020603050405020304" pitchFamily="18" charset="0"/>
                <a:cs typeface="Times New Roman" panose="02020603050405020304" pitchFamily="18" charset="0"/>
              </a:rPr>
              <a:t>System</a:t>
            </a:r>
            <a:endParaRPr lang="en-IN" dirty="0"/>
          </a:p>
        </p:txBody>
      </p:sp>
      <p:sp>
        <p:nvSpPr>
          <p:cNvPr id="3" name="TextBox 2">
            <a:extLst>
              <a:ext uri="{FF2B5EF4-FFF2-40B4-BE49-F238E27FC236}">
                <a16:creationId xmlns:a16="http://schemas.microsoft.com/office/drawing/2014/main" id="{C52628B6-858F-8F62-08A8-CAFC54E6BFCE}"/>
              </a:ext>
            </a:extLst>
          </p:cNvPr>
          <p:cNvSpPr txBox="1"/>
          <p:nvPr/>
        </p:nvSpPr>
        <p:spPr>
          <a:xfrm>
            <a:off x="563218" y="844827"/>
            <a:ext cx="10631556" cy="5940088"/>
          </a:xfrm>
          <a:prstGeom prst="rect">
            <a:avLst/>
          </a:prstGeom>
          <a:noFill/>
        </p:spPr>
        <p:txBody>
          <a:bodyPr wrap="square" rtlCol="0">
            <a:spAutoFit/>
          </a:bodyPr>
          <a:lstStyle/>
          <a:p>
            <a:pPr marL="285750" lvl="0" indent="-285750" eaLnBrk="0" fontAlgn="base" hangingPunct="0">
              <a:spcBef>
                <a:spcPct val="0"/>
              </a:spcBef>
              <a:spcAft>
                <a:spcPct val="0"/>
              </a:spcAft>
              <a:buFont typeface="Arial" panose="020B0604020202020204" pitchFamily="34" charset="0"/>
              <a:buChar char="•"/>
            </a:pPr>
            <a:r>
              <a:rPr lang="en-US" sz="2000" dirty="0">
                <a:latin typeface="Arial" panose="020B0604020202020204" pitchFamily="34" charset="0"/>
                <a:cs typeface="Arial" panose="020B0604020202020204" pitchFamily="34" charset="0"/>
              </a:rPr>
              <a:t>In this work, a systematic deep learning-based workflow is proposed for enhancing and recognizing palm leaf manuscript images.</a:t>
            </a:r>
          </a:p>
          <a:p>
            <a:pPr marL="285750" lvl="0" indent="-285750" eaLnBrk="0" fontAlgn="base" hangingPunct="0">
              <a:spcBef>
                <a:spcPct val="0"/>
              </a:spcBef>
              <a:spcAft>
                <a:spcPct val="0"/>
              </a:spcAft>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lang="en-US" sz="2000" dirty="0">
                <a:latin typeface="Arial" panose="020B0604020202020204" pitchFamily="34" charset="0"/>
                <a:cs typeface="Arial" panose="020B0604020202020204" pitchFamily="34" charset="0"/>
              </a:rPr>
              <a:t>The process starts with preprocessing, including grayscale conversion and Non-Local Means Denoising (NLMD) to reduce noise while preserving key details.</a:t>
            </a:r>
          </a:p>
          <a:p>
            <a:pPr marL="285750" indent="-285750" eaLnBrk="0" fontAlgn="base" hangingPunct="0">
              <a:spcBef>
                <a:spcPct val="0"/>
              </a:spcBef>
              <a:spcAft>
                <a:spcPct val="0"/>
              </a:spcAft>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lang="en-US" sz="2000" dirty="0">
                <a:latin typeface="Arial" panose="020B0604020202020204" pitchFamily="34" charset="0"/>
                <a:cs typeface="Arial" panose="020B0604020202020204" pitchFamily="34" charset="0"/>
              </a:rPr>
              <a:t>Binarization is done using adaptive thresholding, allowing effective separation of text from uneven or complex backgrounds while preserving fine details.</a:t>
            </a:r>
          </a:p>
          <a:p>
            <a:pPr marL="285750" indent="-285750" eaLnBrk="0" fontAlgn="base" hangingPunct="0">
              <a:spcBef>
                <a:spcPct val="0"/>
              </a:spcBef>
              <a:spcAft>
                <a:spcPct val="0"/>
              </a:spcAft>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lang="en-US" sz="2000" dirty="0">
                <a:latin typeface="Arial" panose="020B0604020202020204" pitchFamily="34" charset="0"/>
                <a:cs typeface="Arial" panose="020B0604020202020204" pitchFamily="34" charset="0"/>
              </a:rPr>
              <a:t>A super-resolution model </a:t>
            </a:r>
            <a:r>
              <a:rPr lang="en-IN" sz="2000" dirty="0">
                <a:latin typeface="Arial" panose="020B0604020202020204" pitchFamily="34" charset="0"/>
                <a:cs typeface="Arial" panose="020B0604020202020204" pitchFamily="34" charset="0"/>
              </a:rPr>
              <a:t>FSRCNN (Fast Super-Resolution Convolutional Neural Network)</a:t>
            </a:r>
            <a:r>
              <a:rPr lang="en-US" sz="2000" dirty="0">
                <a:latin typeface="Arial" panose="020B0604020202020204" pitchFamily="34" charset="0"/>
                <a:cs typeface="Arial" panose="020B0604020202020204" pitchFamily="34" charset="0"/>
              </a:rPr>
              <a:t> is applied to improve the sharpness and visual clarity of the manuscript images, enhancing their readability and preparing them for further analysis.</a:t>
            </a:r>
          </a:p>
          <a:p>
            <a:pPr eaLnBrk="0" fontAlgn="base" hangingPunct="0">
              <a:spcBef>
                <a:spcPct val="0"/>
              </a:spcBef>
              <a:spcAft>
                <a:spcPct val="0"/>
              </a:spcAft>
            </a:pPr>
            <a:endParaRPr lang="en-US" sz="2000" dirty="0">
              <a:latin typeface="Arial" panose="020B0604020202020204" pitchFamily="34" charset="0"/>
              <a:cs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lang="en-US" sz="2000" dirty="0">
                <a:latin typeface="Arial" panose="020B0604020202020204" pitchFamily="34" charset="0"/>
                <a:cs typeface="Arial" panose="020B0604020202020204" pitchFamily="34" charset="0"/>
              </a:rPr>
              <a:t>Post enhancement, the system performs bounding box detection to localize individual character regions, followed by character extraction.</a:t>
            </a:r>
          </a:p>
          <a:p>
            <a:pPr eaLnBrk="0" fontAlgn="base" hangingPunct="0">
              <a:spcBef>
                <a:spcPct val="0"/>
              </a:spcBef>
              <a:spcAft>
                <a:spcPct val="0"/>
              </a:spcAft>
            </a:pPr>
            <a:endParaRPr lang="en-US" sz="2000" dirty="0">
              <a:latin typeface="Arial" panose="020B0604020202020204" pitchFamily="34" charset="0"/>
              <a:cs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lang="en-US" sz="2000" dirty="0">
                <a:latin typeface="Arial" panose="020B0604020202020204" pitchFamily="34" charset="0"/>
                <a:cs typeface="Arial" panose="020B0604020202020204" pitchFamily="34" charset="0"/>
              </a:rPr>
              <a:t>The extracted characters are then classified using a Convolutional Neural Network (CNN)-based model, enabling accurate recognition of the manuscript text.</a:t>
            </a:r>
          </a:p>
          <a:p>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5025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75E66-C398-C00F-55FA-29EEE2C964A6}"/>
              </a:ext>
            </a:extLst>
          </p:cNvPr>
          <p:cNvSpPr>
            <a:spLocks noGrp="1"/>
          </p:cNvSpPr>
          <p:nvPr>
            <p:ph type="title"/>
          </p:nvPr>
        </p:nvSpPr>
        <p:spPr>
          <a:xfrm>
            <a:off x="582477" y="374153"/>
            <a:ext cx="10515600" cy="500114"/>
          </a:xfrm>
        </p:spPr>
        <p:txBody>
          <a:bodyPr>
            <a:normAutofit fontScale="90000"/>
          </a:bodyPr>
          <a:lstStyle/>
          <a:p>
            <a:r>
              <a:rPr lang="en-IN" spc="180" dirty="0">
                <a:solidFill>
                  <a:schemeClr val="tx1"/>
                </a:solidFill>
                <a:latin typeface="Times New Roman" panose="02020603050405020304" pitchFamily="18" charset="0"/>
                <a:cs typeface="Times New Roman" panose="02020603050405020304" pitchFamily="18" charset="0"/>
              </a:rPr>
              <a:t>Work</a:t>
            </a:r>
            <a:r>
              <a:rPr lang="en-IN" spc="265" dirty="0">
                <a:solidFill>
                  <a:schemeClr val="tx1"/>
                </a:solidFill>
                <a:latin typeface="Times New Roman" panose="02020603050405020304" pitchFamily="18" charset="0"/>
                <a:cs typeface="Times New Roman" panose="02020603050405020304" pitchFamily="18" charset="0"/>
              </a:rPr>
              <a:t> </a:t>
            </a:r>
            <a:r>
              <a:rPr lang="en-IN" spc="330" dirty="0">
                <a:solidFill>
                  <a:schemeClr val="tx1"/>
                </a:solidFill>
                <a:latin typeface="Times New Roman" panose="02020603050405020304" pitchFamily="18" charset="0"/>
                <a:cs typeface="Times New Roman" panose="02020603050405020304" pitchFamily="18" charset="0"/>
              </a:rPr>
              <a:t>Flow</a:t>
            </a:r>
            <a:r>
              <a:rPr lang="en-IN" spc="280" dirty="0">
                <a:solidFill>
                  <a:schemeClr val="tx1"/>
                </a:solidFill>
                <a:latin typeface="Times New Roman" panose="02020603050405020304" pitchFamily="18" charset="0"/>
                <a:cs typeface="Times New Roman" panose="02020603050405020304" pitchFamily="18" charset="0"/>
              </a:rPr>
              <a:t> </a:t>
            </a:r>
            <a:r>
              <a:rPr lang="en-IN" spc="290" dirty="0">
                <a:solidFill>
                  <a:schemeClr val="tx1"/>
                </a:solidFill>
                <a:latin typeface="Times New Roman" panose="02020603050405020304" pitchFamily="18" charset="0"/>
                <a:cs typeface="Times New Roman" panose="02020603050405020304" pitchFamily="18" charset="0"/>
              </a:rPr>
              <a:t>Diagram</a:t>
            </a:r>
            <a:endParaRPr lang="en-IN" dirty="0">
              <a:solidFill>
                <a:schemeClr val="tx1"/>
              </a:solidFill>
            </a:endParaRPr>
          </a:p>
        </p:txBody>
      </p:sp>
      <p:sp>
        <p:nvSpPr>
          <p:cNvPr id="4" name="Rectangle: Rounded Corners 3">
            <a:extLst>
              <a:ext uri="{FF2B5EF4-FFF2-40B4-BE49-F238E27FC236}">
                <a16:creationId xmlns:a16="http://schemas.microsoft.com/office/drawing/2014/main" id="{3BC35D7C-017D-39B5-DC60-9E82A592D83B}"/>
              </a:ext>
            </a:extLst>
          </p:cNvPr>
          <p:cNvSpPr/>
          <p:nvPr/>
        </p:nvSpPr>
        <p:spPr>
          <a:xfrm>
            <a:off x="582477" y="1476414"/>
            <a:ext cx="3077496" cy="6980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Original Palm Leaf Manuscript </a:t>
            </a:r>
          </a:p>
        </p:txBody>
      </p:sp>
      <p:sp>
        <p:nvSpPr>
          <p:cNvPr id="5" name="Rectangle: Rounded Corners 4">
            <a:extLst>
              <a:ext uri="{FF2B5EF4-FFF2-40B4-BE49-F238E27FC236}">
                <a16:creationId xmlns:a16="http://schemas.microsoft.com/office/drawing/2014/main" id="{0DDDBB48-0569-A15E-EABD-856F678AED3C}"/>
              </a:ext>
            </a:extLst>
          </p:cNvPr>
          <p:cNvSpPr/>
          <p:nvPr/>
        </p:nvSpPr>
        <p:spPr>
          <a:xfrm>
            <a:off x="4114800" y="1468418"/>
            <a:ext cx="3077496" cy="6898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 Converted to Grayscale image</a:t>
            </a:r>
          </a:p>
        </p:txBody>
      </p:sp>
      <p:sp>
        <p:nvSpPr>
          <p:cNvPr id="6" name="Rectangle: Rounded Corners 5">
            <a:extLst>
              <a:ext uri="{FF2B5EF4-FFF2-40B4-BE49-F238E27FC236}">
                <a16:creationId xmlns:a16="http://schemas.microsoft.com/office/drawing/2014/main" id="{1E01C6F3-3AB8-5A8C-9137-2A5448E74E23}"/>
              </a:ext>
            </a:extLst>
          </p:cNvPr>
          <p:cNvSpPr/>
          <p:nvPr/>
        </p:nvSpPr>
        <p:spPr>
          <a:xfrm>
            <a:off x="7708489" y="1464310"/>
            <a:ext cx="3077496" cy="6980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 Done Preprocessing </a:t>
            </a:r>
          </a:p>
        </p:txBody>
      </p:sp>
      <p:sp>
        <p:nvSpPr>
          <p:cNvPr id="7" name="Rectangle: Rounded Corners 6">
            <a:extLst>
              <a:ext uri="{FF2B5EF4-FFF2-40B4-BE49-F238E27FC236}">
                <a16:creationId xmlns:a16="http://schemas.microsoft.com/office/drawing/2014/main" id="{E7A1280C-1CE8-A5F5-F08E-8A785FDA21DD}"/>
              </a:ext>
            </a:extLst>
          </p:cNvPr>
          <p:cNvSpPr/>
          <p:nvPr/>
        </p:nvSpPr>
        <p:spPr>
          <a:xfrm>
            <a:off x="7742904" y="2740686"/>
            <a:ext cx="3077496" cy="6776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Adaptive thresholding for Binarization </a:t>
            </a:r>
          </a:p>
        </p:txBody>
      </p:sp>
      <p:sp>
        <p:nvSpPr>
          <p:cNvPr id="8" name="Rectangle: Rounded Corners 7">
            <a:extLst>
              <a:ext uri="{FF2B5EF4-FFF2-40B4-BE49-F238E27FC236}">
                <a16:creationId xmlns:a16="http://schemas.microsoft.com/office/drawing/2014/main" id="{246E965C-4E71-236B-3E80-86D5B01B1A3A}"/>
              </a:ext>
            </a:extLst>
          </p:cNvPr>
          <p:cNvSpPr/>
          <p:nvPr/>
        </p:nvSpPr>
        <p:spPr>
          <a:xfrm>
            <a:off x="4258536" y="2740686"/>
            <a:ext cx="2871061" cy="688314"/>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Cleaning the image </a:t>
            </a:r>
          </a:p>
        </p:txBody>
      </p:sp>
      <p:sp>
        <p:nvSpPr>
          <p:cNvPr id="9" name="Rectangle: Rounded Corners 8">
            <a:extLst>
              <a:ext uri="{FF2B5EF4-FFF2-40B4-BE49-F238E27FC236}">
                <a16:creationId xmlns:a16="http://schemas.microsoft.com/office/drawing/2014/main" id="{EB38DEC9-6167-8D3F-297D-9887046D1BA7}"/>
              </a:ext>
            </a:extLst>
          </p:cNvPr>
          <p:cNvSpPr/>
          <p:nvPr/>
        </p:nvSpPr>
        <p:spPr>
          <a:xfrm>
            <a:off x="700530" y="2776651"/>
            <a:ext cx="3028336" cy="6980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FSRCNN is used for Image Enhancement </a:t>
            </a:r>
          </a:p>
        </p:txBody>
      </p:sp>
      <p:sp>
        <p:nvSpPr>
          <p:cNvPr id="10" name="Rectangle: Rounded Corners 9">
            <a:extLst>
              <a:ext uri="{FF2B5EF4-FFF2-40B4-BE49-F238E27FC236}">
                <a16:creationId xmlns:a16="http://schemas.microsoft.com/office/drawing/2014/main" id="{2C5EABC3-236C-901D-CF19-2D859B315150}"/>
              </a:ext>
            </a:extLst>
          </p:cNvPr>
          <p:cNvSpPr/>
          <p:nvPr/>
        </p:nvSpPr>
        <p:spPr>
          <a:xfrm>
            <a:off x="574379" y="4038755"/>
            <a:ext cx="3028336" cy="6980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HPP, VPP is done and Punch Hole is removed </a:t>
            </a:r>
          </a:p>
        </p:txBody>
      </p:sp>
      <p:sp>
        <p:nvSpPr>
          <p:cNvPr id="11" name="Rectangle: Rounded Corners 10">
            <a:extLst>
              <a:ext uri="{FF2B5EF4-FFF2-40B4-BE49-F238E27FC236}">
                <a16:creationId xmlns:a16="http://schemas.microsoft.com/office/drawing/2014/main" id="{E82D0404-C3BA-9DFC-CF07-107DABD83AA6}"/>
              </a:ext>
            </a:extLst>
          </p:cNvPr>
          <p:cNvSpPr/>
          <p:nvPr/>
        </p:nvSpPr>
        <p:spPr>
          <a:xfrm>
            <a:off x="4245035" y="4037355"/>
            <a:ext cx="2947261" cy="738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Bounding box and Character Extraction</a:t>
            </a:r>
          </a:p>
        </p:txBody>
      </p:sp>
      <p:sp>
        <p:nvSpPr>
          <p:cNvPr id="12" name="Rectangle: Rounded Corners 11">
            <a:extLst>
              <a:ext uri="{FF2B5EF4-FFF2-40B4-BE49-F238E27FC236}">
                <a16:creationId xmlns:a16="http://schemas.microsoft.com/office/drawing/2014/main" id="{4D1E0120-C03C-C2B6-A24D-27611C8EDEC4}"/>
              </a:ext>
            </a:extLst>
          </p:cNvPr>
          <p:cNvSpPr/>
          <p:nvPr/>
        </p:nvSpPr>
        <p:spPr>
          <a:xfrm>
            <a:off x="7919189" y="4079344"/>
            <a:ext cx="2861185" cy="67766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Character recognition</a:t>
            </a:r>
          </a:p>
        </p:txBody>
      </p:sp>
      <p:cxnSp>
        <p:nvCxnSpPr>
          <p:cNvPr id="13" name="Straight Arrow Connector 12">
            <a:extLst>
              <a:ext uri="{FF2B5EF4-FFF2-40B4-BE49-F238E27FC236}">
                <a16:creationId xmlns:a16="http://schemas.microsoft.com/office/drawing/2014/main" id="{FEA05E00-4CC2-336F-7F1B-049032847F8C}"/>
              </a:ext>
            </a:extLst>
          </p:cNvPr>
          <p:cNvCxnSpPr>
            <a:cxnSpLocks/>
          </p:cNvCxnSpPr>
          <p:nvPr/>
        </p:nvCxnSpPr>
        <p:spPr>
          <a:xfrm>
            <a:off x="3659973" y="1825459"/>
            <a:ext cx="454827" cy="4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6EAE7700-F9BE-0A21-6980-79A9117CEDD4}"/>
              </a:ext>
            </a:extLst>
          </p:cNvPr>
          <p:cNvCxnSpPr>
            <a:cxnSpLocks/>
          </p:cNvCxnSpPr>
          <p:nvPr/>
        </p:nvCxnSpPr>
        <p:spPr>
          <a:xfrm>
            <a:off x="7192296" y="1825459"/>
            <a:ext cx="5161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EC34EE8-A8DA-6058-249D-17262C3A82A6}"/>
              </a:ext>
            </a:extLst>
          </p:cNvPr>
          <p:cNvCxnSpPr>
            <a:cxnSpLocks/>
          </p:cNvCxnSpPr>
          <p:nvPr/>
        </p:nvCxnSpPr>
        <p:spPr>
          <a:xfrm>
            <a:off x="8991600" y="2174504"/>
            <a:ext cx="0" cy="5661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036E4475-23E1-4BBC-9089-4C74F5F2A19C}"/>
              </a:ext>
            </a:extLst>
          </p:cNvPr>
          <p:cNvCxnSpPr>
            <a:cxnSpLocks/>
          </p:cNvCxnSpPr>
          <p:nvPr/>
        </p:nvCxnSpPr>
        <p:spPr>
          <a:xfrm flipH="1">
            <a:off x="3719535" y="3069172"/>
            <a:ext cx="464695" cy="103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70CA95DD-799C-A627-7CC2-6F93DE67032A}"/>
              </a:ext>
            </a:extLst>
          </p:cNvPr>
          <p:cNvCxnSpPr>
            <a:cxnSpLocks/>
          </p:cNvCxnSpPr>
          <p:nvPr/>
        </p:nvCxnSpPr>
        <p:spPr>
          <a:xfrm flipH="1">
            <a:off x="7143136" y="3079516"/>
            <a:ext cx="5997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026ABA91-0AA2-DC14-FBDA-ED2535468FF8}"/>
              </a:ext>
            </a:extLst>
          </p:cNvPr>
          <p:cNvCxnSpPr>
            <a:cxnSpLocks/>
          </p:cNvCxnSpPr>
          <p:nvPr/>
        </p:nvCxnSpPr>
        <p:spPr>
          <a:xfrm>
            <a:off x="2087548" y="3474741"/>
            <a:ext cx="0" cy="5626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66325FD-01B1-F712-830F-0831C6956BD5}"/>
              </a:ext>
            </a:extLst>
          </p:cNvPr>
          <p:cNvCxnSpPr>
            <a:cxnSpLocks/>
          </p:cNvCxnSpPr>
          <p:nvPr/>
        </p:nvCxnSpPr>
        <p:spPr>
          <a:xfrm>
            <a:off x="3658757" y="4406510"/>
            <a:ext cx="5862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190FD84-6264-811D-8ECC-DF34692D12DF}"/>
              </a:ext>
            </a:extLst>
          </p:cNvPr>
          <p:cNvCxnSpPr>
            <a:cxnSpLocks/>
          </p:cNvCxnSpPr>
          <p:nvPr/>
        </p:nvCxnSpPr>
        <p:spPr>
          <a:xfrm>
            <a:off x="7192296" y="4432749"/>
            <a:ext cx="7268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91007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13425E5-177B-9550-1437-479FDB483395}"/>
              </a:ext>
            </a:extLst>
          </p:cNvPr>
          <p:cNvGraphicFramePr>
            <a:graphicFrameLocks noGrp="1"/>
          </p:cNvGraphicFramePr>
          <p:nvPr>
            <p:extLst>
              <p:ext uri="{D42A27DB-BD31-4B8C-83A1-F6EECF244321}">
                <p14:modId xmlns:p14="http://schemas.microsoft.com/office/powerpoint/2010/main" val="3229110509"/>
              </p:ext>
            </p:extLst>
          </p:nvPr>
        </p:nvGraphicFramePr>
        <p:xfrm>
          <a:off x="1371600" y="968022"/>
          <a:ext cx="8915400" cy="4521200"/>
        </p:xfrm>
        <a:graphic>
          <a:graphicData uri="http://schemas.openxmlformats.org/drawingml/2006/table">
            <a:tbl>
              <a:tblPr firstRow="1" bandRow="1">
                <a:tableStyleId>{5940675A-B579-460E-94D1-54222C63F5DA}</a:tableStyleId>
              </a:tblPr>
              <a:tblGrid>
                <a:gridCol w="1926119">
                  <a:extLst>
                    <a:ext uri="{9D8B030D-6E8A-4147-A177-3AD203B41FA5}">
                      <a16:colId xmlns:a16="http://schemas.microsoft.com/office/drawing/2014/main" val="1252595943"/>
                    </a:ext>
                  </a:extLst>
                </a:gridCol>
                <a:gridCol w="3108056">
                  <a:extLst>
                    <a:ext uri="{9D8B030D-6E8A-4147-A177-3AD203B41FA5}">
                      <a16:colId xmlns:a16="http://schemas.microsoft.com/office/drawing/2014/main" val="3339482061"/>
                    </a:ext>
                  </a:extLst>
                </a:gridCol>
                <a:gridCol w="3881225">
                  <a:extLst>
                    <a:ext uri="{9D8B030D-6E8A-4147-A177-3AD203B41FA5}">
                      <a16:colId xmlns:a16="http://schemas.microsoft.com/office/drawing/2014/main" val="1802288917"/>
                    </a:ext>
                  </a:extLst>
                </a:gridCol>
              </a:tblGrid>
              <a:tr h="936978">
                <a:tc>
                  <a:txBody>
                    <a:bodyPr/>
                    <a:lstStyle/>
                    <a:p>
                      <a:pPr algn="ctr"/>
                      <a:r>
                        <a:rPr lang="en-IN" dirty="0">
                          <a:latin typeface="Arial" panose="020B0604020202020204" pitchFamily="34" charset="0"/>
                          <a:cs typeface="Arial" panose="020B0604020202020204" pitchFamily="34" charset="0"/>
                        </a:rPr>
                        <a:t>Stage </a:t>
                      </a:r>
                    </a:p>
                  </a:txBody>
                  <a:tcPr/>
                </a:tc>
                <a:tc>
                  <a:txBody>
                    <a:bodyPr/>
                    <a:lstStyle/>
                    <a:p>
                      <a:pPr algn="ctr"/>
                      <a:r>
                        <a:rPr lang="en-IN" dirty="0"/>
                        <a:t>Process Description </a:t>
                      </a:r>
                    </a:p>
                  </a:txBody>
                  <a:tcPr/>
                </a:tc>
                <a:tc>
                  <a:txBody>
                    <a:bodyPr/>
                    <a:lstStyle/>
                    <a:p>
                      <a:pPr algn="ctr"/>
                      <a:r>
                        <a:rPr lang="en-IN" dirty="0"/>
                        <a:t>Sample Output</a:t>
                      </a:r>
                    </a:p>
                  </a:txBody>
                  <a:tcPr/>
                </a:tc>
                <a:extLst>
                  <a:ext uri="{0D108BD9-81ED-4DB2-BD59-A6C34878D82A}">
                    <a16:rowId xmlns:a16="http://schemas.microsoft.com/office/drawing/2014/main" val="2435975761"/>
                  </a:ext>
                </a:extLst>
              </a:tr>
              <a:tr h="1792111">
                <a:tc>
                  <a:txBody>
                    <a:bodyPr/>
                    <a:lstStyle/>
                    <a:p>
                      <a:pPr>
                        <a:lnSpc>
                          <a:spcPct val="107000"/>
                        </a:lnSpc>
                        <a:spcAft>
                          <a:spcPts val="800"/>
                        </a:spcAft>
                        <a:buNone/>
                      </a:pPr>
                      <a:r>
                        <a:rPr lang="en-IN" sz="1400" kern="100" dirty="0">
                          <a:effectLst/>
                          <a:latin typeface="Arial" panose="020B0604020202020204" pitchFamily="34" charset="0"/>
                          <a:ea typeface="Calibri" panose="020F0502020204030204" pitchFamily="34" charset="0"/>
                          <a:cs typeface="Arial" panose="020B0604020202020204" pitchFamily="34" charset="0"/>
                        </a:rPr>
                        <a:t>  </a:t>
                      </a:r>
                      <a:r>
                        <a:rPr lang="en-IN" sz="1600" kern="100" dirty="0">
                          <a:effectLst/>
                          <a:latin typeface="Arial" panose="020B0604020202020204" pitchFamily="34" charset="0"/>
                          <a:ea typeface="Calibri" panose="020F0502020204030204" pitchFamily="34" charset="0"/>
                          <a:cs typeface="Arial" panose="020B0604020202020204" pitchFamily="34" charset="0"/>
                        </a:rPr>
                        <a:t>Original Palm Leaf</a:t>
                      </a:r>
                    </a:p>
                  </a:txBody>
                  <a:tcPr marL="68580" marR="68580" marT="0" marB="0"/>
                </a:tc>
                <a:tc>
                  <a:txBody>
                    <a:bodyPr/>
                    <a:lstStyle/>
                    <a:p>
                      <a:pPr>
                        <a:lnSpc>
                          <a:spcPct val="107000"/>
                        </a:lnSpc>
                        <a:spcAft>
                          <a:spcPts val="800"/>
                        </a:spcAft>
                        <a:buNone/>
                      </a:pPr>
                      <a:r>
                        <a:rPr lang="en-IN" sz="1600" kern="100" dirty="0">
                          <a:effectLst/>
                          <a:latin typeface="Arial" panose="020B0604020202020204" pitchFamily="34" charset="0"/>
                          <a:ea typeface="Calibri" panose="020F0502020204030204" pitchFamily="34" charset="0"/>
                          <a:cs typeface="Arial" panose="020B0604020202020204" pitchFamily="34" charset="0"/>
                        </a:rPr>
                        <a:t>Acquisition of raw manuscript image captured from ancient Tamil Palm Leaf using a digital imaging device</a:t>
                      </a:r>
                    </a:p>
                  </a:txBody>
                  <a:tcPr marL="68580" marR="68580" marT="0" marB="0"/>
                </a:tc>
                <a:tc>
                  <a:txBody>
                    <a:bodyPr/>
                    <a:lstStyle/>
                    <a:p>
                      <a:endParaRPr lang="en-IN" dirty="0"/>
                    </a:p>
                  </a:txBody>
                  <a:tcPr/>
                </a:tc>
                <a:extLst>
                  <a:ext uri="{0D108BD9-81ED-4DB2-BD59-A6C34878D82A}">
                    <a16:rowId xmlns:a16="http://schemas.microsoft.com/office/drawing/2014/main" val="2061583036"/>
                  </a:ext>
                </a:extLst>
              </a:tr>
              <a:tr h="1792111">
                <a:tc>
                  <a:txBody>
                    <a:bodyPr/>
                    <a:lstStyle/>
                    <a:p>
                      <a:pPr algn="ctr">
                        <a:lnSpc>
                          <a:spcPct val="107000"/>
                        </a:lnSpc>
                        <a:spcAft>
                          <a:spcPts val="800"/>
                        </a:spcAft>
                        <a:buNone/>
                      </a:pPr>
                      <a:r>
                        <a:rPr lang="en-IN" sz="1600" kern="100" dirty="0">
                          <a:effectLst/>
                          <a:latin typeface="Arial" panose="020B0604020202020204" pitchFamily="34" charset="0"/>
                          <a:ea typeface="Calibri" panose="020F0502020204030204" pitchFamily="34" charset="0"/>
                          <a:cs typeface="Arial" panose="020B0604020202020204" pitchFamily="34" charset="0"/>
                        </a:rPr>
                        <a:t>Grayscale</a:t>
                      </a:r>
                    </a:p>
                  </a:txBody>
                  <a:tcPr marL="68580" marR="68580" marT="0" marB="0"/>
                </a:tc>
                <a:tc>
                  <a:txBody>
                    <a:bodyPr/>
                    <a:lstStyle/>
                    <a:p>
                      <a:pPr>
                        <a:lnSpc>
                          <a:spcPct val="107000"/>
                        </a:lnSpc>
                        <a:spcAft>
                          <a:spcPts val="800"/>
                        </a:spcAft>
                        <a:buNone/>
                      </a:pPr>
                      <a:r>
                        <a:rPr lang="en-IN" sz="1600" kern="100" dirty="0">
                          <a:effectLst/>
                          <a:latin typeface="Arial" panose="020B0604020202020204" pitchFamily="34" charset="0"/>
                          <a:ea typeface="Calibri" panose="020F0502020204030204" pitchFamily="34" charset="0"/>
                          <a:cs typeface="Arial" panose="020B0604020202020204" pitchFamily="34" charset="0"/>
                        </a:rPr>
                        <a:t>Conversion of the RGB image to grayscale to reduce computational complexity and focus on intensity information</a:t>
                      </a:r>
                    </a:p>
                  </a:txBody>
                  <a:tcPr marL="68580" marR="68580" marT="0" marB="0"/>
                </a:tc>
                <a:tc>
                  <a:txBody>
                    <a:bodyPr/>
                    <a:lstStyle/>
                    <a:p>
                      <a:endParaRPr lang="en-IN" dirty="0"/>
                    </a:p>
                  </a:txBody>
                  <a:tcPr/>
                </a:tc>
                <a:extLst>
                  <a:ext uri="{0D108BD9-81ED-4DB2-BD59-A6C34878D82A}">
                    <a16:rowId xmlns:a16="http://schemas.microsoft.com/office/drawing/2014/main" val="1287438467"/>
                  </a:ext>
                </a:extLst>
              </a:tr>
            </a:tbl>
          </a:graphicData>
        </a:graphic>
      </p:graphicFrame>
      <p:pic>
        <p:nvPicPr>
          <p:cNvPr id="4" name="Picture 3">
            <a:extLst>
              <a:ext uri="{FF2B5EF4-FFF2-40B4-BE49-F238E27FC236}">
                <a16:creationId xmlns:a16="http://schemas.microsoft.com/office/drawing/2014/main" id="{0DDFDFFB-BC15-3E47-B674-D6EE6208F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2035026"/>
            <a:ext cx="3042531" cy="1426631"/>
          </a:xfrm>
          <a:prstGeom prst="rect">
            <a:avLst/>
          </a:prstGeom>
          <a:ln>
            <a:solidFill>
              <a:schemeClr val="tx1"/>
            </a:solidFill>
          </a:ln>
        </p:spPr>
      </p:pic>
      <p:pic>
        <p:nvPicPr>
          <p:cNvPr id="5" name="Picture 4">
            <a:extLst>
              <a:ext uri="{FF2B5EF4-FFF2-40B4-BE49-F238E27FC236}">
                <a16:creationId xmlns:a16="http://schemas.microsoft.com/office/drawing/2014/main" id="{7A3C424C-BFB3-1E09-0954-5F6EDCC34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3886200"/>
            <a:ext cx="3042531" cy="1371600"/>
          </a:xfrm>
          <a:prstGeom prst="rect">
            <a:avLst/>
          </a:prstGeom>
          <a:ln>
            <a:solidFill>
              <a:schemeClr val="tx1"/>
            </a:solidFill>
          </a:ln>
        </p:spPr>
      </p:pic>
    </p:spTree>
    <p:extLst>
      <p:ext uri="{BB962C8B-B14F-4D97-AF65-F5344CB8AC3E}">
        <p14:creationId xmlns:p14="http://schemas.microsoft.com/office/powerpoint/2010/main" val="992715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E23F10FF-0778-FA3B-D06F-14B52F868A50}"/>
              </a:ext>
            </a:extLst>
          </p:cNvPr>
          <p:cNvGraphicFramePr>
            <a:graphicFrameLocks noGrp="1"/>
          </p:cNvGraphicFramePr>
          <p:nvPr>
            <p:extLst>
              <p:ext uri="{D42A27DB-BD31-4B8C-83A1-F6EECF244321}">
                <p14:modId xmlns:p14="http://schemas.microsoft.com/office/powerpoint/2010/main" val="1899920577"/>
              </p:ext>
            </p:extLst>
          </p:nvPr>
        </p:nvGraphicFramePr>
        <p:xfrm>
          <a:off x="1371600" y="914400"/>
          <a:ext cx="8839200" cy="5105400"/>
        </p:xfrm>
        <a:graphic>
          <a:graphicData uri="http://schemas.openxmlformats.org/drawingml/2006/table">
            <a:tbl>
              <a:tblPr firstRow="1" bandRow="1">
                <a:tableStyleId>{5940675A-B579-460E-94D1-54222C63F5DA}</a:tableStyleId>
              </a:tblPr>
              <a:tblGrid>
                <a:gridCol w="2057400">
                  <a:extLst>
                    <a:ext uri="{9D8B030D-6E8A-4147-A177-3AD203B41FA5}">
                      <a16:colId xmlns:a16="http://schemas.microsoft.com/office/drawing/2014/main" val="3676183048"/>
                    </a:ext>
                  </a:extLst>
                </a:gridCol>
                <a:gridCol w="3429000">
                  <a:extLst>
                    <a:ext uri="{9D8B030D-6E8A-4147-A177-3AD203B41FA5}">
                      <a16:colId xmlns:a16="http://schemas.microsoft.com/office/drawing/2014/main" val="1144428147"/>
                    </a:ext>
                  </a:extLst>
                </a:gridCol>
                <a:gridCol w="3352800">
                  <a:extLst>
                    <a:ext uri="{9D8B030D-6E8A-4147-A177-3AD203B41FA5}">
                      <a16:colId xmlns:a16="http://schemas.microsoft.com/office/drawing/2014/main" val="1257830413"/>
                    </a:ext>
                  </a:extLst>
                </a:gridCol>
              </a:tblGrid>
              <a:tr h="1701800">
                <a:tc>
                  <a:txBody>
                    <a:bodyPr/>
                    <a:lstStyle/>
                    <a:p>
                      <a:pPr algn="ctr">
                        <a:lnSpc>
                          <a:spcPct val="107000"/>
                        </a:lnSpc>
                        <a:spcAft>
                          <a:spcPts val="800"/>
                        </a:spcAft>
                        <a:buNone/>
                      </a:pPr>
                      <a:r>
                        <a:rPr lang="en-IN" sz="1600" kern="100" dirty="0">
                          <a:effectLst/>
                          <a:latin typeface="Arial" panose="020B0604020202020204" pitchFamily="34" charset="0"/>
                          <a:ea typeface="Calibri" panose="020F0502020204030204" pitchFamily="34" charset="0"/>
                          <a:cs typeface="Arial" panose="020B0604020202020204" pitchFamily="34" charset="0"/>
                        </a:rPr>
                        <a:t>Median Blur Filter</a:t>
                      </a:r>
                    </a:p>
                  </a:txBody>
                  <a:tcPr marL="68580" marR="68580" marT="0" marB="0"/>
                </a:tc>
                <a:tc>
                  <a:txBody>
                    <a:bodyPr/>
                    <a:lstStyle/>
                    <a:p>
                      <a:pPr>
                        <a:lnSpc>
                          <a:spcPct val="107000"/>
                        </a:lnSpc>
                        <a:spcAft>
                          <a:spcPts val="800"/>
                        </a:spcAft>
                        <a:buNone/>
                      </a:pPr>
                      <a:r>
                        <a:rPr lang="en-IN" sz="1600" kern="100" dirty="0">
                          <a:effectLst/>
                          <a:latin typeface="Arial" panose="020B0604020202020204" pitchFamily="34" charset="0"/>
                          <a:ea typeface="Calibri" panose="020F0502020204030204" pitchFamily="34" charset="0"/>
                          <a:cs typeface="Arial" panose="020B0604020202020204" pitchFamily="34" charset="0"/>
                        </a:rPr>
                        <a:t>Application of a non-linear median filter to suppress salt-and-pepper noise while preserving edge details</a:t>
                      </a:r>
                    </a:p>
                  </a:txBody>
                  <a:tcPr marL="68580" marR="68580" marT="0" marB="0"/>
                </a:tc>
                <a:tc>
                  <a:txBody>
                    <a:bodyPr/>
                    <a:lstStyle/>
                    <a:p>
                      <a:endParaRPr lang="en-IN" dirty="0"/>
                    </a:p>
                  </a:txBody>
                  <a:tcPr/>
                </a:tc>
                <a:extLst>
                  <a:ext uri="{0D108BD9-81ED-4DB2-BD59-A6C34878D82A}">
                    <a16:rowId xmlns:a16="http://schemas.microsoft.com/office/drawing/2014/main" val="3252121633"/>
                  </a:ext>
                </a:extLst>
              </a:tr>
              <a:tr h="1701800">
                <a:tc>
                  <a:txBody>
                    <a:bodyPr/>
                    <a:lstStyle/>
                    <a:p>
                      <a:pPr algn="ctr">
                        <a:lnSpc>
                          <a:spcPct val="107000"/>
                        </a:lnSpc>
                        <a:spcAft>
                          <a:spcPts val="800"/>
                        </a:spcAft>
                        <a:buNone/>
                      </a:pPr>
                      <a:r>
                        <a:rPr lang="en-IN" sz="1600" kern="100" dirty="0">
                          <a:effectLst/>
                          <a:latin typeface="Arial" panose="020B0604020202020204" pitchFamily="34" charset="0"/>
                          <a:ea typeface="Calibri" panose="020F0502020204030204" pitchFamily="34" charset="0"/>
                          <a:cs typeface="Arial" panose="020B0604020202020204" pitchFamily="34" charset="0"/>
                        </a:rPr>
                        <a:t>NLMD for denoising</a:t>
                      </a:r>
                    </a:p>
                  </a:txBody>
                  <a:tcPr marL="68580" marR="68580" marT="0" marB="0"/>
                </a:tc>
                <a:tc>
                  <a:txBody>
                    <a:bodyPr/>
                    <a:lstStyle/>
                    <a:p>
                      <a:pPr>
                        <a:lnSpc>
                          <a:spcPct val="107000"/>
                        </a:lnSpc>
                        <a:spcAft>
                          <a:spcPts val="800"/>
                        </a:spcAft>
                        <a:buNone/>
                      </a:pPr>
                      <a:r>
                        <a:rPr lang="en-IN" sz="1600" kern="100" dirty="0">
                          <a:effectLst/>
                          <a:latin typeface="Arial" panose="020B0604020202020204" pitchFamily="34" charset="0"/>
                          <a:ea typeface="Calibri" panose="020F0502020204030204" pitchFamily="34" charset="0"/>
                          <a:cs typeface="Arial" panose="020B0604020202020204" pitchFamily="34" charset="0"/>
                        </a:rPr>
                        <a:t>Advanced noise reduction using Non-Local Means Denoising that considers similar patches across the image to preserve texture</a:t>
                      </a:r>
                    </a:p>
                  </a:txBody>
                  <a:tcPr marL="68580" marR="68580" marT="0" marB="0"/>
                </a:tc>
                <a:tc>
                  <a:txBody>
                    <a:bodyPr/>
                    <a:lstStyle/>
                    <a:p>
                      <a:endParaRPr lang="en-IN" dirty="0"/>
                    </a:p>
                  </a:txBody>
                  <a:tcPr/>
                </a:tc>
                <a:extLst>
                  <a:ext uri="{0D108BD9-81ED-4DB2-BD59-A6C34878D82A}">
                    <a16:rowId xmlns:a16="http://schemas.microsoft.com/office/drawing/2014/main" val="4138295483"/>
                  </a:ext>
                </a:extLst>
              </a:tr>
              <a:tr h="1701800">
                <a:tc>
                  <a:txBody>
                    <a:bodyPr/>
                    <a:lstStyle/>
                    <a:p>
                      <a:pPr algn="ctr">
                        <a:lnSpc>
                          <a:spcPct val="107000"/>
                        </a:lnSpc>
                        <a:spcAft>
                          <a:spcPts val="800"/>
                        </a:spcAft>
                        <a:buNone/>
                      </a:pPr>
                      <a:r>
                        <a:rPr lang="en-IN" sz="1600" kern="100" dirty="0">
                          <a:effectLst/>
                          <a:latin typeface="Arial" panose="020B0604020202020204" pitchFamily="34" charset="0"/>
                          <a:ea typeface="Calibri" panose="020F0502020204030204" pitchFamily="34" charset="0"/>
                          <a:cs typeface="Arial" panose="020B0604020202020204" pitchFamily="34" charset="0"/>
                        </a:rPr>
                        <a:t>Adaptive Thresholding</a:t>
                      </a:r>
                    </a:p>
                  </a:txBody>
                  <a:tcPr marL="68580" marR="68580" marT="0" marB="0"/>
                </a:tc>
                <a:tc>
                  <a:txBody>
                    <a:bodyPr/>
                    <a:lstStyle/>
                    <a:p>
                      <a:pPr>
                        <a:lnSpc>
                          <a:spcPct val="107000"/>
                        </a:lnSpc>
                        <a:spcAft>
                          <a:spcPts val="800"/>
                        </a:spcAft>
                        <a:buNone/>
                      </a:pPr>
                      <a:r>
                        <a:rPr lang="en-IN" sz="1600" kern="100" dirty="0">
                          <a:effectLst/>
                          <a:latin typeface="Arial" panose="020B0604020202020204" pitchFamily="34" charset="0"/>
                          <a:ea typeface="Calibri" panose="020F0502020204030204" pitchFamily="34" charset="0"/>
                          <a:cs typeface="Arial" panose="020B0604020202020204" pitchFamily="34" charset="0"/>
                        </a:rPr>
                        <a:t>Local binarization technique where the threshold value is calculated for smaller regions, enhancing contrast and detail in unevenly illuminated areas </a:t>
                      </a:r>
                    </a:p>
                  </a:txBody>
                  <a:tcPr marL="68580" marR="68580" marT="0" marB="0"/>
                </a:tc>
                <a:tc>
                  <a:txBody>
                    <a:bodyPr/>
                    <a:lstStyle/>
                    <a:p>
                      <a:endParaRPr lang="en-IN" dirty="0"/>
                    </a:p>
                  </a:txBody>
                  <a:tcPr/>
                </a:tc>
                <a:extLst>
                  <a:ext uri="{0D108BD9-81ED-4DB2-BD59-A6C34878D82A}">
                    <a16:rowId xmlns:a16="http://schemas.microsoft.com/office/drawing/2014/main" val="2837337318"/>
                  </a:ext>
                </a:extLst>
              </a:tr>
            </a:tbl>
          </a:graphicData>
        </a:graphic>
      </p:graphicFrame>
      <p:pic>
        <p:nvPicPr>
          <p:cNvPr id="4" name="Picture 3">
            <a:extLst>
              <a:ext uri="{FF2B5EF4-FFF2-40B4-BE49-F238E27FC236}">
                <a16:creationId xmlns:a16="http://schemas.microsoft.com/office/drawing/2014/main" id="{E17F8A84-1187-5E41-01BF-7A9F6F0982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800" y="1162561"/>
            <a:ext cx="2743200" cy="1266508"/>
          </a:xfrm>
          <a:prstGeom prst="rect">
            <a:avLst/>
          </a:prstGeom>
          <a:ln>
            <a:solidFill>
              <a:schemeClr val="tx1"/>
            </a:solidFill>
          </a:ln>
        </p:spPr>
      </p:pic>
      <p:pic>
        <p:nvPicPr>
          <p:cNvPr id="5" name="Picture 4">
            <a:extLst>
              <a:ext uri="{FF2B5EF4-FFF2-40B4-BE49-F238E27FC236}">
                <a16:creationId xmlns:a16="http://schemas.microsoft.com/office/drawing/2014/main" id="{770A84A3-051F-0C87-F835-8E61E9D62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848292"/>
            <a:ext cx="2743200" cy="1266508"/>
          </a:xfrm>
          <a:prstGeom prst="rect">
            <a:avLst/>
          </a:prstGeom>
          <a:ln>
            <a:solidFill>
              <a:schemeClr val="tx1"/>
            </a:solidFill>
          </a:ln>
        </p:spPr>
      </p:pic>
      <p:pic>
        <p:nvPicPr>
          <p:cNvPr id="6" name="Picture 5">
            <a:extLst>
              <a:ext uri="{FF2B5EF4-FFF2-40B4-BE49-F238E27FC236}">
                <a16:creationId xmlns:a16="http://schemas.microsoft.com/office/drawing/2014/main" id="{5E2EBD56-55FB-8D38-F640-8ED348DBF1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3468" y="4524692"/>
            <a:ext cx="2743199" cy="1266508"/>
          </a:xfrm>
          <a:prstGeom prst="rect">
            <a:avLst/>
          </a:prstGeom>
          <a:ln>
            <a:solidFill>
              <a:schemeClr val="tx1"/>
            </a:solidFill>
          </a:ln>
        </p:spPr>
      </p:pic>
    </p:spTree>
    <p:extLst>
      <p:ext uri="{BB962C8B-B14F-4D97-AF65-F5344CB8AC3E}">
        <p14:creationId xmlns:p14="http://schemas.microsoft.com/office/powerpoint/2010/main" val="2760913726"/>
      </p:ext>
    </p:extLst>
  </p:cSld>
  <p:clrMapOvr>
    <a:masterClrMapping/>
  </p:clrMapOvr>
</p:sld>
</file>

<file path=ppt/theme/theme1.xml><?xml version="1.0" encoding="utf-8"?>
<a:theme xmlns:a="http://schemas.openxmlformats.org/drawingml/2006/main" name="Basis">
  <a:themeElements>
    <a:clrScheme name="Basis">
      <a:dk1>
        <a:sysClr val="windowText" lastClr="000000"/>
      </a:dk1>
      <a:lt1>
        <a:sysClr val="window" lastClr="FFFFFF"/>
      </a:lt1>
      <a:dk2>
        <a:srgbClr val="505046"/>
      </a:dk2>
      <a:lt2>
        <a:srgbClr val="EEECE1"/>
      </a:lt2>
      <a:accent1>
        <a:srgbClr val="DF5327"/>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63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446C221D-F63F-4DD8-B509-CFE168687BF2}"/>
    </a:ext>
  </a:extLst>
</a:theme>
</file>

<file path=docProps/app.xml><?xml version="1.0" encoding="utf-8"?>
<Properties xmlns="http://schemas.openxmlformats.org/officeDocument/2006/extended-properties" xmlns:vt="http://schemas.openxmlformats.org/officeDocument/2006/docPropsVTypes">
  <Template>TM03457444[[fn=Basis]]</Template>
  <TotalTime>677</TotalTime>
  <Words>2259</Words>
  <Application>Microsoft Office PowerPoint</Application>
  <PresentationFormat>Widescreen</PresentationFormat>
  <Paragraphs>361</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Corbel</vt:lpstr>
      <vt:lpstr>Times New Roman</vt:lpstr>
      <vt:lpstr>Basis</vt:lpstr>
      <vt:lpstr>PowerPoint Presentation</vt:lpstr>
      <vt:lpstr>Abstract</vt:lpstr>
      <vt:lpstr>Base Paper Details</vt:lpstr>
      <vt:lpstr>Existing systems</vt:lpstr>
      <vt:lpstr>PowerPoint Presentation</vt:lpstr>
      <vt:lpstr>Proposed System</vt:lpstr>
      <vt:lpstr>Work Flow Diagram</vt:lpstr>
      <vt:lpstr>PowerPoint Presentation</vt:lpstr>
      <vt:lpstr>PowerPoint Presentation</vt:lpstr>
      <vt:lpstr>PowerPoint Presentation</vt:lpstr>
      <vt:lpstr>PowerPoint Presentation</vt:lpstr>
      <vt:lpstr>Modules</vt:lpstr>
      <vt:lpstr>Experiment and Results</vt:lpstr>
      <vt:lpstr>Experiment and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CNN Architecture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Krishna devarajan</dc:creator>
  <cp:lastModifiedBy>Krishna devarajan</cp:lastModifiedBy>
  <cp:revision>10</cp:revision>
  <dcterms:created xsi:type="dcterms:W3CDTF">2025-07-13T05:42:23Z</dcterms:created>
  <dcterms:modified xsi:type="dcterms:W3CDTF">2025-07-13T17:58:49Z</dcterms:modified>
</cp:coreProperties>
</file>